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35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82" r:id="rId35"/>
    <p:sldId id="415" r:id="rId36"/>
    <p:sldId id="477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1"/>
    <p:sldId id="483" r:id="rId52"/>
    <p:sldId id="484" r:id="rId53"/>
    <p:sldId id="430" r:id="rId54"/>
    <p:sldId id="431" r:id="rId55"/>
    <p:sldId id="432" r:id="rId56"/>
    <p:sldId id="433" r:id="rId57"/>
    <p:sldId id="434" r:id="rId58"/>
    <p:sldId id="485" r:id="rId59"/>
    <p:sldId id="435" r:id="rId60"/>
    <p:sldId id="436" r:id="rId61"/>
    <p:sldId id="486" r:id="rId62"/>
    <p:sldId id="487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  <p:sldId id="462" r:id="rId89"/>
    <p:sldId id="463" r:id="rId90"/>
    <p:sldId id="464" r:id="rId91"/>
    <p:sldId id="465" r:id="rId92"/>
    <p:sldId id="466" r:id="rId93"/>
    <p:sldId id="467" r:id="rId94"/>
    <p:sldId id="468" r:id="rId95"/>
    <p:sldId id="469" r:id="rId96"/>
    <p:sldId id="470" r:id="rId97"/>
    <p:sldId id="471" r:id="rId98"/>
    <p:sldId id="472" r:id="rId99"/>
    <p:sldId id="473" r:id="rId100"/>
    <p:sldId id="474" r:id="rId101"/>
    <p:sldId id="475" r:id="rId102"/>
    <p:sldId id="476" r:id="rId103"/>
  </p:sldIdLst>
  <p:sldSz cx="969327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ECC"/>
    <a:srgbClr val="00CC99"/>
    <a:srgbClr val="1EA29F"/>
    <a:srgbClr val="FEE006"/>
    <a:srgbClr val="EAEAEA"/>
    <a:srgbClr val="CCFFCC"/>
    <a:srgbClr val="1C918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205" d="100"/>
          <a:sy n="205" d="100"/>
        </p:scale>
        <p:origin x="-2088" y="-80"/>
      </p:cViewPr>
      <p:guideLst>
        <p:guide orient="horz" pos="2160"/>
        <p:guide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7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721"/>
            <a:ext cx="3169920" cy="4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721"/>
            <a:ext cx="3169920" cy="4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00B5DD6-7438-4C8D-B268-FB459F68CCAE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8788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7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20725"/>
            <a:ext cx="508635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696"/>
            <a:ext cx="5852160" cy="431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721"/>
            <a:ext cx="3169920" cy="4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721"/>
            <a:ext cx="3169920" cy="4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8BB6EF8-25F3-4A11-9433-143EEF0E6A2C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8918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6710" indent="-30258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10323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4452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8581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62710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6839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30968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5097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835856-8426-45AD-B990-A17DE55EF583}" type="slidenum">
              <a:rPr lang="en-US" altLang="es-MX" sz="1300"/>
              <a:pPr eaLnBrk="1" hangingPunct="1"/>
              <a:t>1</a:t>
            </a:fld>
            <a:endParaRPr lang="en-US" altLang="es-MX" sz="1300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6710" indent="-30258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10323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4452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8581" indent="-24206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62710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6839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30968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5097" indent="-2420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835856-8426-45AD-B990-A17DE55EF583}" type="slidenum">
              <a:rPr lang="en-US" altLang="es-MX" sz="1300"/>
              <a:pPr eaLnBrk="1" hangingPunct="1"/>
              <a:t>23</a:t>
            </a:fld>
            <a:endParaRPr lang="en-US" altLang="es-MX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6EF8-25F3-4A11-9433-143EEF0E6A2C}" type="slidenum">
              <a:rPr lang="en-US" altLang="es-MX" smtClean="0"/>
              <a:pPr/>
              <a:t>31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0783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130426"/>
            <a:ext cx="82392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1" y="3886200"/>
            <a:ext cx="67852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CE2D-2E89-41F2-B6BD-54F436A0CB00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444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CD11-59B7-4B2A-8B99-9C4955F9AA7C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928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624" y="274639"/>
            <a:ext cx="21809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664" y="274639"/>
            <a:ext cx="638140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FCFC-E626-4AF1-9D0C-81C57AD03C27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6575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3A21-9216-4DB4-80E4-B31DCA215B72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514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406901"/>
            <a:ext cx="8239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2906713"/>
            <a:ext cx="8239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7C32-E47E-46A6-BC9E-BE377ED6ACAD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1879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64" y="1600201"/>
            <a:ext cx="42811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415" y="1600201"/>
            <a:ext cx="42811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C72AD-506B-403D-AA19-F476E87DDDE8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309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535113"/>
            <a:ext cx="42828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4" y="2174875"/>
            <a:ext cx="42828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0" y="1535113"/>
            <a:ext cx="4284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0" y="2174875"/>
            <a:ext cx="4284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F234A-E57D-4B1A-A147-9733BED1DD17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049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5274-3B21-4503-8D93-AFFF0E42E2B7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81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3FFAB-371B-4AAA-A3B1-F9761E18B906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8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73050"/>
            <a:ext cx="31890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1" y="273051"/>
            <a:ext cx="54188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4" y="1435101"/>
            <a:ext cx="31890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09CC5-3206-4963-BE7A-D4C51D252D0F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2713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0" y="4800600"/>
            <a:ext cx="5815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0" y="612775"/>
            <a:ext cx="581596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0" y="5367338"/>
            <a:ext cx="5815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7457-C6A3-4EE0-8109-E0CD030430C8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2697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274638"/>
            <a:ext cx="8724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188" y="6356350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525" y="6356350"/>
            <a:ext cx="307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900" y="6356350"/>
            <a:ext cx="2262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38766E-EC55-4B1E-9792-E94B3F57C0A3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081" y="5410200"/>
            <a:ext cx="9693275" cy="121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381000"/>
            <a:ext cx="9708356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94" y="228600"/>
            <a:ext cx="8239125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/>
                <a:cs typeface="Cambria"/>
              </a:rPr>
              <a:t>Antisocial Personality:</a:t>
            </a:r>
            <a:b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/>
                <a:cs typeface="Cambria"/>
              </a:rPr>
            </a:br>
            <a: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/>
                <a:cs typeface="Cambria"/>
              </a:rPr>
              <a:t>Approaches to Treatment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6" y="2590800"/>
            <a:ext cx="8991600" cy="1981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900" b="1" dirty="0" smtClean="0">
                <a:solidFill>
                  <a:srgbClr val="CCFFCC"/>
                </a:solidFill>
                <a:ea typeface="+mn-ea"/>
                <a:cs typeface="+mn-cs"/>
              </a:rPr>
              <a:t>Alaska School on Addictions and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900" b="1" dirty="0" smtClean="0">
                <a:solidFill>
                  <a:srgbClr val="CCFFCC"/>
                </a:solidFill>
                <a:ea typeface="+mn-ea"/>
                <a:cs typeface="+mn-cs"/>
              </a:rPr>
              <a:t>Behavioral Health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200" b="1" i="1" dirty="0" smtClean="0">
              <a:solidFill>
                <a:srgbClr val="CCFFCC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Anchorage, May. 2015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326356" y="5580856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s-MX" sz="3200" dirty="0">
                <a:solidFill>
                  <a:srgbClr val="76CECC"/>
                </a:solidFill>
              </a:rPr>
              <a:t>Bruce Carruth, Ph.D.,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s-MX" dirty="0">
                <a:solidFill>
                  <a:srgbClr val="76CECC"/>
                </a:solidFill>
              </a:rPr>
              <a:t>San Miguel de Allende, GTO, Mexico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708356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sz="2600" b="1" i="1" dirty="0" smtClean="0">
                <a:solidFill>
                  <a:srgbClr val="EAEAEA"/>
                </a:solidFill>
                <a:latin typeface="Cambria" panose="02040503050406030204" pitchFamily="18" charset="0"/>
              </a:rPr>
              <a:t>Commonality with addictive illness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4237" y="2590800"/>
            <a:ext cx="9144000" cy="381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s-MX" sz="28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 addicts                                          </a:t>
            </a:r>
            <a:r>
              <a:rPr lang="en-US" altLang="es-MX" sz="2800" b="1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antisocials</a:t>
            </a:r>
            <a:endParaRPr lang="en-US" altLang="es-MX" sz="2800" b="1" i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s-MX" sz="2800" i="1" dirty="0" smtClean="0">
                <a:ea typeface="ＭＳ Ｐゴシック" pitchFamily="34" charset="-128"/>
              </a:rPr>
              <a:t> </a:t>
            </a:r>
            <a:r>
              <a:rPr lang="en-US" altLang="es-MX" sz="2800" dirty="0" smtClean="0">
                <a:solidFill>
                  <a:srgbClr val="76CECC"/>
                </a:solidFill>
                <a:ea typeface="ＭＳ Ｐゴシック" pitchFamily="34" charset="-128"/>
              </a:rPr>
              <a:t>inconsistency                           	conning</a:t>
            </a:r>
          </a:p>
          <a:p>
            <a:pPr marL="0" indent="0" eaLnBrk="1" hangingPunct="1">
              <a:buFontTx/>
              <a:buNone/>
            </a:pPr>
            <a:r>
              <a:rPr lang="en-US" altLang="es-MX" sz="2800" dirty="0" smtClean="0">
                <a:solidFill>
                  <a:srgbClr val="76CECC"/>
                </a:solidFill>
                <a:ea typeface="ＭＳ Ｐゴシック" pitchFamily="34" charset="-128"/>
              </a:rPr>
              <a:t> drug use                                    	emotional immaturity</a:t>
            </a:r>
          </a:p>
          <a:p>
            <a:pPr marL="0" indent="0" eaLnBrk="1" hangingPunct="1">
              <a:buFontTx/>
              <a:buNone/>
            </a:pPr>
            <a:r>
              <a:rPr lang="en-US" altLang="es-MX" sz="2800" i="1" dirty="0" smtClean="0">
                <a:solidFill>
                  <a:srgbClr val="76CECC"/>
                </a:solidFill>
                <a:ea typeface="ＭＳ Ｐゴシック" pitchFamily="34" charset="-128"/>
              </a:rPr>
              <a:t> </a:t>
            </a:r>
            <a:r>
              <a:rPr lang="en-US" altLang="es-MX" sz="2800" dirty="0" smtClean="0">
                <a:solidFill>
                  <a:srgbClr val="76CECC"/>
                </a:solidFill>
                <a:ea typeface="ＭＳ Ｐゴシック" pitchFamily="34" charset="-128"/>
              </a:rPr>
              <a:t>manipulating                            	self centeredness</a:t>
            </a:r>
          </a:p>
          <a:p>
            <a:pPr marL="0" indent="0" eaLnBrk="1" hangingPunct="1">
              <a:buFontTx/>
              <a:buNone/>
            </a:pPr>
            <a:r>
              <a:rPr lang="en-US" altLang="es-MX" sz="2800" i="1" dirty="0" smtClean="0">
                <a:solidFill>
                  <a:srgbClr val="76CECC"/>
                </a:solidFill>
                <a:ea typeface="ＭＳ Ｐゴシック" pitchFamily="34" charset="-128"/>
              </a:rPr>
              <a:t> </a:t>
            </a:r>
            <a:r>
              <a:rPr lang="en-US" altLang="es-MX" sz="2800" dirty="0" smtClean="0">
                <a:solidFill>
                  <a:srgbClr val="76CECC"/>
                </a:solidFill>
                <a:ea typeface="ＭＳ Ｐゴシック" pitchFamily="34" charset="-128"/>
              </a:rPr>
              <a:t>lack of awareness                    	getting over on others</a:t>
            </a:r>
          </a:p>
          <a:p>
            <a:pPr marL="0" indent="0" eaLnBrk="1" hangingPunct="1">
              <a:buFontTx/>
              <a:buNone/>
            </a:pPr>
            <a:r>
              <a:rPr lang="en-US" altLang="es-MX" sz="2800" i="1" dirty="0" smtClean="0">
                <a:solidFill>
                  <a:srgbClr val="76CECC"/>
                </a:solidFill>
                <a:ea typeface="ＭＳ Ｐゴシック" pitchFamily="34" charset="-128"/>
              </a:rPr>
              <a:t> </a:t>
            </a:r>
            <a:r>
              <a:rPr lang="en-US" altLang="es-MX" sz="2800" dirty="0" smtClean="0">
                <a:solidFill>
                  <a:srgbClr val="76CECC"/>
                </a:solidFill>
                <a:ea typeface="ＭＳ Ｐゴシック" pitchFamily="34" charset="-128"/>
              </a:rPr>
              <a:t>impression management       	drug use</a:t>
            </a:r>
            <a:endParaRPr lang="en-US" altLang="es-MX" sz="2800" i="1" dirty="0" smtClean="0">
              <a:solidFill>
                <a:srgbClr val="76CECC"/>
              </a:solidFill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s-MX" i="1" dirty="0" smtClean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437" y="1371600"/>
            <a:ext cx="440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s-MX" sz="3600" dirty="0">
                <a:solidFill>
                  <a:srgbClr val="76CECC"/>
                </a:solidFill>
                <a:latin typeface="+mj-lt"/>
              </a:rPr>
              <a:t>We see the outsides</a:t>
            </a:r>
            <a:r>
              <a:rPr lang="en-US" altLang="es-MX" sz="3600" dirty="0" smtClean="0">
                <a:solidFill>
                  <a:srgbClr val="76CECC"/>
                </a:solidFill>
                <a:latin typeface="+mj-lt"/>
              </a:rPr>
              <a:t>…</a:t>
            </a:r>
            <a:endParaRPr lang="en-US" altLang="es-MX" sz="3600" dirty="0">
              <a:solidFill>
                <a:srgbClr val="76CE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1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78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54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834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926609"/>
            <a:ext cx="807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s-MX" sz="3200" dirty="0" smtClean="0">
                <a:solidFill>
                  <a:srgbClr val="76CECC"/>
                </a:solidFill>
                <a:latin typeface="+mj-lt"/>
              </a:rPr>
              <a:t>…and we lose sight of the insides that are driving those outsides and then just react to (and judge) the behavior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It is important to recognize the “insides”, the drivers of the behavior,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i="1" dirty="0" smtClean="0">
                <a:solidFill>
                  <a:schemeClr val="bg1"/>
                </a:solidFill>
                <a:latin typeface="+mj-lt"/>
              </a:rPr>
              <a:t>(but responding to the underside too early will make antisocial people very uncomfortable and they will run from treatment)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sz="2600" b="1" i="1" dirty="0" smtClean="0">
                <a:solidFill>
                  <a:srgbClr val="EAEAEA"/>
                </a:solidFill>
                <a:latin typeface="Cambria" panose="02040503050406030204" pitchFamily="18" charset="0"/>
              </a:rPr>
              <a:t>Commonality with addictive illness</a:t>
            </a:r>
          </a:p>
        </p:txBody>
      </p:sp>
    </p:spTree>
    <p:extLst>
      <p:ext uri="{BB962C8B-B14F-4D97-AF65-F5344CB8AC3E}">
        <p14:creationId xmlns:p14="http://schemas.microsoft.com/office/powerpoint/2010/main" val="38381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40923" y="1278552"/>
            <a:ext cx="8172914" cy="48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Remarkably insecure, inadequate people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Filled with shame – fears someone will find out / fears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exposure of real self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 - Hides self from self as well as from others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Have underdeveloped conscience and sense of social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 responsibility – lo guilt, hi remorse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4.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Highly anxious – covers with acting out/on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  - Anxious often gets changed to angry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 - Loves to tell stories of how anxiety was mastered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>
                <a:solidFill>
                  <a:srgbClr val="76CECC"/>
                </a:solidFill>
                <a:latin typeface="Cambria"/>
                <a:cs typeface="Cambria"/>
              </a:rPr>
              <a:t>The undercover side of </a:t>
            </a:r>
            <a:r>
              <a:rPr lang="en-US" sz="28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8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0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6" name="Content Placeholder 3" descr="flower arranging terr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3" b="-6323"/>
          <a:stretch>
            <a:fillRect/>
          </a:stretch>
        </p:blipFill>
        <p:spPr>
          <a:xfrm>
            <a:off x="122237" y="1143000"/>
            <a:ext cx="9372600" cy="48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88523" y="1964591"/>
            <a:ext cx="870631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5.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Low on motivation for change – stimulus for change has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to come from the outside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6.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Hard time sustaining motivation – better on plans and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wishes than action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b="1" dirty="0" smtClean="0">
                <a:solidFill>
                  <a:schemeClr val="bg1"/>
                </a:solidFill>
                <a:latin typeface="+mj-lt"/>
              </a:rPr>
              <a:t>7.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Very immature, socially, interpersonally, educationally,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spiritually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457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Undercover side (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1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600200"/>
            <a:ext cx="8077200" cy="4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altLang="es-MX" sz="2800" dirty="0" smtClean="0">
                <a:solidFill>
                  <a:srgbClr val="FFFFFF"/>
                </a:solidFill>
                <a:latin typeface="+mj-lt"/>
              </a:rPr>
              <a:t>Because they use a lot of drugs</a:t>
            </a:r>
          </a:p>
          <a:p>
            <a:pPr marL="514350" indent="-514350" eaLnBrk="1" hangingPunct="1">
              <a:lnSpc>
                <a:spcPts val="2500"/>
              </a:lnSpc>
              <a:buFont typeface="Arial" pitchFamily="34" charset="0"/>
              <a:buAutoNum type="arabicPeriod"/>
            </a:pPr>
            <a:endParaRPr lang="en-US" altLang="es-MX" sz="26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2. Because it beats going to jail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endParaRPr lang="en-US" altLang="es-MX" sz="26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It helps cool things with spouses, employers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endParaRPr lang="en-US" altLang="es-MX" sz="26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4. People see the drug use and assume drugs are the  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problem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endParaRPr lang="en-US" altLang="es-MX" sz="26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5.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Because they tend to have a high relapse rate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endParaRPr lang="en-US" altLang="es-MX" sz="26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6. Because they often really do want to “straighten up”  </a:t>
            </a:r>
          </a:p>
          <a:p>
            <a:pPr eaLnBrk="1" hangingPunct="1">
              <a:lnSpc>
                <a:spcPts val="2500"/>
              </a:lnSpc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altLang="es-MX" dirty="0" smtClean="0">
                <a:solidFill>
                  <a:schemeClr val="bg1"/>
                </a:solidFill>
                <a:latin typeface="+mj-lt"/>
              </a:rPr>
              <a:t>(and nobody else wants to treat them)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 smtClean="0">
                <a:solidFill>
                  <a:schemeClr val="bg1"/>
                </a:solidFill>
                <a:latin typeface="Cambria"/>
                <a:cs typeface="Cambria"/>
              </a:rPr>
              <a:t>Why do you find </a:t>
            </a:r>
            <a:r>
              <a:rPr lang="en-US" b="1" i="1" dirty="0" err="1" smtClean="0">
                <a:solidFill>
                  <a:schemeClr val="bg1"/>
                </a:solidFill>
                <a:latin typeface="Cambria"/>
                <a:cs typeface="Cambria"/>
              </a:rPr>
              <a:t>antisocials</a:t>
            </a:r>
            <a:r>
              <a:rPr lang="en-US" b="1" i="1" dirty="0" smtClean="0">
                <a:solidFill>
                  <a:schemeClr val="bg1"/>
                </a:solidFill>
                <a:latin typeface="Cambria"/>
                <a:cs typeface="Cambria"/>
              </a:rPr>
              <a:t> in addiction treatment settings?</a:t>
            </a:r>
            <a:endParaRPr lang="en-US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240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47425" y="1371600"/>
            <a:ext cx="8706314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Have trouble with authority and following rules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rgbClr val="FFFFFF"/>
                </a:solidFill>
                <a:latin typeface="+mj-lt"/>
              </a:rPr>
              <a:t>Are not  in control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Shame is activated by asking for help / being “sick”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rgbClr val="FFFFFF"/>
                </a:solidFill>
                <a:latin typeface="+mj-lt"/>
              </a:rPr>
              <a:t>Being in treatment is not good for the image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Hates feeling like a victim, a loser (“We admitted we are 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  powerless …”)</a:t>
            </a:r>
          </a:p>
          <a:p>
            <a:pPr eaLnBrk="1" hangingPunct="1"/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rgbClr val="FFFFFF"/>
                </a:solidFill>
                <a:latin typeface="+mj-lt"/>
              </a:rPr>
              <a:t>Gets nervous when confronted 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j-lt"/>
              </a:rPr>
              <a:t>   with feelings, with behavior, with interpersonal interactions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Unmotivated to do what is being asked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rgbClr val="FFFFFF"/>
                </a:solidFill>
                <a:latin typeface="+mj-lt"/>
              </a:rPr>
              <a:t>If (s)he has a different agenda for being in treatment</a:t>
            </a:r>
          </a:p>
          <a:p>
            <a:pPr eaLnBrk="1" hangingPunct="1"/>
            <a:r>
              <a:rPr lang="en-US" altLang="es-MX" sz="2200" dirty="0" smtClean="0">
                <a:solidFill>
                  <a:srgbClr val="76CECC"/>
                </a:solidFill>
                <a:latin typeface="+mj-lt"/>
              </a:rPr>
              <a:t>•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Sees life as manipulating, “getting over on” to get what (s)he 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  wants – antithetical to addiction recovery.  Enjoys beating the 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200" dirty="0" smtClean="0">
                <a:solidFill>
                  <a:schemeClr val="bg1"/>
                </a:solidFill>
                <a:latin typeface="+mj-lt"/>
              </a:rPr>
              <a:t>  system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200" b="1" i="1" dirty="0">
                <a:solidFill>
                  <a:srgbClr val="76CECC"/>
                </a:solidFill>
                <a:latin typeface="Cambria"/>
                <a:cs typeface="Cambria"/>
              </a:rPr>
              <a:t>Why do </a:t>
            </a:r>
            <a:r>
              <a:rPr lang="en-US" sz="22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sz="2200" b="1" i="1" dirty="0">
                <a:solidFill>
                  <a:srgbClr val="76CECC"/>
                </a:solidFill>
                <a:latin typeface="Cambria"/>
                <a:cs typeface="Cambria"/>
              </a:rPr>
              <a:t> have trouble in addiction treatment settings</a:t>
            </a:r>
          </a:p>
        </p:txBody>
      </p:sp>
    </p:spTree>
    <p:extLst>
      <p:ext uri="{BB962C8B-B14F-4D97-AF65-F5344CB8AC3E}">
        <p14:creationId xmlns:p14="http://schemas.microsoft.com/office/powerpoint/2010/main" val="266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265237" y="1219200"/>
            <a:ext cx="741874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Confrontation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Group sharing and identification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Emotional expression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Personal responsibility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Accountability for behavior to others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Self-assessment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Belonging and connecting with others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• Tapping hope and a desire to change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What “works” in addictions treatment</a:t>
            </a:r>
            <a:b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</a:b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doesn’t necessarily work with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/>
            </a:r>
            <a:b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</a:br>
            <a:endParaRPr lang="en-US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013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35965" y="1447800"/>
            <a:ext cx="7418749" cy="439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1. They are all in jail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US" altLang="es-MX" sz="2600" dirty="0" err="1" smtClean="0">
                <a:solidFill>
                  <a:schemeClr val="bg1"/>
                </a:solidFill>
                <a:latin typeface="+mj-lt"/>
              </a:rPr>
              <a:t>Antisocials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are at the “bottom of the barrel”  </a:t>
            </a: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socially, economically, in employment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3. Mostly found among minorities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4. Are almost always men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5. Are all alike – unified set of symptoms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6. Less susceptible to other psychiatric disorders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7. Are smarter than average</a:t>
            </a:r>
          </a:p>
          <a:p>
            <a:pPr eaLnBrk="1" hangingPunct="1">
              <a:lnSpc>
                <a:spcPts val="3900"/>
              </a:lnSpc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8. They outgrow antisocial behavior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Some misimpressions of </a:t>
            </a:r>
            <a:r>
              <a:rPr lang="en-US" b="1" i="1" dirty="0" err="1">
                <a:solidFill>
                  <a:schemeClr val="bg1"/>
                </a:solidFill>
                <a:latin typeface="Cambria"/>
                <a:cs typeface="Cambria"/>
              </a:rPr>
              <a:t>antisocials</a:t>
            </a:r>
            <a:endParaRPr lang="en-US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502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524000"/>
            <a:ext cx="8763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Diagnostic labels are culturally bound: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 psychopaths to sociopaths to </a:t>
            </a:r>
            <a:r>
              <a:rPr lang="en-US" altLang="es-MX" sz="2600" dirty="0" err="1" smtClean="0">
                <a:solidFill>
                  <a:schemeClr val="bg1"/>
                </a:solidFill>
                <a:latin typeface="+mj-lt"/>
              </a:rPr>
              <a:t>antisocials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en-US" altLang="es-MX" sz="2600" dirty="0" err="1" smtClean="0">
                <a:solidFill>
                  <a:schemeClr val="bg1"/>
                </a:solidFill>
                <a:latin typeface="+mj-lt"/>
              </a:rPr>
              <a:t>dyssocials</a:t>
            </a: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Psychopaths versus sociopaths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Antisocial (DSM 5) and 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 dissocial (ICD 10) personality disorder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Once we lump people in a category, we tend to assume   </a:t>
            </a: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everyone in that category has all the same characteristics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Psychopaths, Sociopaths,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 &amp;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Dyssocial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 Personality</a:t>
            </a:r>
          </a:p>
        </p:txBody>
      </p:sp>
    </p:spTree>
    <p:extLst>
      <p:ext uri="{BB962C8B-B14F-4D97-AF65-F5344CB8AC3E}">
        <p14:creationId xmlns:p14="http://schemas.microsoft.com/office/powerpoint/2010/main" val="13066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72135" y="1676400"/>
            <a:ext cx="8991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3200" dirty="0">
                <a:solidFill>
                  <a:srgbClr val="76CECC"/>
                </a:solidFill>
                <a:latin typeface="+mj-lt"/>
              </a:rPr>
              <a:t>Can antisocial people change?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3200" b="1" dirty="0">
                <a:solidFill>
                  <a:srgbClr val="EAEAEA"/>
                </a:solidFill>
                <a:latin typeface="+mj-lt"/>
              </a:rPr>
              <a:t>Yes, but we have to offer the resources and treatment antisocial people need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3200" dirty="0">
              <a:solidFill>
                <a:srgbClr val="D9D9D9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3200" b="1" dirty="0">
                <a:solidFill>
                  <a:srgbClr val="76CECC"/>
                </a:solidFill>
                <a:latin typeface="+mj-lt"/>
              </a:rPr>
              <a:t>It really DOES take a community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3200" dirty="0" smtClean="0">
                <a:solidFill>
                  <a:srgbClr val="D9D9D9"/>
                </a:solidFill>
                <a:latin typeface="Calibri" pitchFamily="34" charset="0"/>
              </a:rPr>
              <a:t>Living </a:t>
            </a:r>
            <a:r>
              <a:rPr lang="en-US" altLang="es-MX" sz="3200" dirty="0">
                <a:solidFill>
                  <a:srgbClr val="D9D9D9"/>
                </a:solidFill>
                <a:latin typeface="Calibri" pitchFamily="34" charset="0"/>
              </a:rPr>
              <a:t>with a legacy of poor social skills, a history of interpersonal disasters and a residue of psychological trauma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2560637" y="152400"/>
            <a:ext cx="451709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The story of Dan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2043767"/>
            <a:ext cx="8763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They use anger as an empowering emotion to reduce the  </a:t>
            </a:r>
          </a:p>
          <a:p>
            <a:pPr eaLnBrk="1" hangingPunct="1"/>
            <a:r>
              <a:rPr lang="en-US" altLang="es-MX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feelings of impotence and vulnerability</a:t>
            </a:r>
          </a:p>
          <a:p>
            <a:pPr eaLnBrk="1" hangingPunct="1"/>
            <a:endParaRPr lang="en-US" altLang="es-MX" sz="2600" dirty="0" smtClean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Antisocial people are angry a lot of the time</a:t>
            </a:r>
          </a:p>
          <a:p>
            <a:pPr eaLnBrk="1" hangingPunct="1"/>
            <a:endParaRPr lang="en-US" altLang="es-MX" sz="2600" dirty="0" smtClean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Confronting the anger “head on” often increases the sense</a:t>
            </a:r>
          </a:p>
          <a:p>
            <a:pPr eaLnBrk="1" hangingPunct="1"/>
            <a:r>
              <a:rPr lang="en-US" altLang="es-MX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j-lt"/>
              </a:rPr>
              <a:t>   of vulnerability thereby increasing the anger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221045" y="1524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Antisocial people, below the façade, feel impotent and vulnerable</a:t>
            </a:r>
          </a:p>
        </p:txBody>
      </p:sp>
    </p:spTree>
    <p:extLst>
      <p:ext uri="{BB962C8B-B14F-4D97-AF65-F5344CB8AC3E}">
        <p14:creationId xmlns:p14="http://schemas.microsoft.com/office/powerpoint/2010/main" val="421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46305" y="1752599"/>
            <a:ext cx="8763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Our emotional &amp; behavioral responses to angry people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Anxious people, sad people and angry people and psychiatric </a:t>
            </a: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diagnoses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“Anger management” needs to get below the symptom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In treatment, managing </a:t>
            </a:r>
            <a:r>
              <a:rPr lang="en-US" altLang="es-MX" sz="2600" u="sng" dirty="0" smtClean="0">
                <a:solidFill>
                  <a:schemeClr val="bg1"/>
                </a:solidFill>
                <a:latin typeface="+mj-lt"/>
              </a:rPr>
              <a:t>overt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versus </a:t>
            </a:r>
            <a:r>
              <a:rPr lang="en-US" altLang="es-MX" sz="2600" u="sng" dirty="0" smtClean="0">
                <a:solidFill>
                  <a:schemeClr val="bg1"/>
                </a:solidFill>
                <a:latin typeface="+mj-lt"/>
              </a:rPr>
              <a:t>covert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versus </a:t>
            </a: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altLang="es-MX" sz="2600" u="sng" dirty="0" smtClean="0">
                <a:solidFill>
                  <a:schemeClr val="bg1"/>
                </a:solidFill>
                <a:latin typeface="+mj-lt"/>
              </a:rPr>
              <a:t>passive-aggressive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anger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We don’t tend to like treating angry people</a:t>
            </a:r>
          </a:p>
        </p:txBody>
      </p:sp>
    </p:spTree>
    <p:extLst>
      <p:ext uri="{BB962C8B-B14F-4D97-AF65-F5344CB8AC3E}">
        <p14:creationId xmlns:p14="http://schemas.microsoft.com/office/powerpoint/2010/main" val="23636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349291"/>
            <a:ext cx="8763000" cy="46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Female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may not look like male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They are not found with the same frequency in the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criminal justice system</a:t>
            </a:r>
          </a:p>
          <a:p>
            <a:pPr eaLnBrk="1" hangingPunct="1">
              <a:lnSpc>
                <a:spcPts val="2100"/>
              </a:lnSpc>
            </a:pPr>
            <a:endParaRPr lang="en-US" altLang="es-MX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They are less likely to be violent or threaten violence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The antisocial behaviors may be different</a:t>
            </a:r>
          </a:p>
          <a:p>
            <a:pPr eaLnBrk="1" hangingPunct="1">
              <a:lnSpc>
                <a:spcPts val="2100"/>
              </a:lnSpc>
            </a:pPr>
            <a:endParaRPr lang="en-US" altLang="es-MX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Most treatment paradigms for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are oriented  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towards men </a:t>
            </a:r>
          </a:p>
          <a:p>
            <a:pPr eaLnBrk="1" hangingPunct="1">
              <a:lnSpc>
                <a:spcPts val="2100"/>
              </a:lnSpc>
            </a:pPr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Female </a:t>
            </a:r>
            <a:r>
              <a:rPr lang="en-US" altLang="es-MX" dirty="0" err="1" smtClean="0">
                <a:solidFill>
                  <a:srgbClr val="FFFFFF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are often misdiagnosed as borderline or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histrionic personality disorders.</a:t>
            </a:r>
          </a:p>
          <a:p>
            <a:pPr eaLnBrk="1" hangingPunct="1">
              <a:lnSpc>
                <a:spcPts val="21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Women who are antisocial may have a higher incidence of trauma disorders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The Story of Beth</a:t>
            </a:r>
          </a:p>
        </p:txBody>
      </p:sp>
    </p:spTree>
    <p:extLst>
      <p:ext uri="{BB962C8B-B14F-4D97-AF65-F5344CB8AC3E}">
        <p14:creationId xmlns:p14="http://schemas.microsoft.com/office/powerpoint/2010/main" val="9837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1676400"/>
            <a:ext cx="9708356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4" y="1600200"/>
            <a:ext cx="8239125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/>
                <a:cs typeface="Cambria"/>
              </a:rPr>
              <a:t>The antisocial spectrum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5556" y="3429000"/>
            <a:ext cx="9693275" cy="457200"/>
          </a:xfrm>
          <a:prstGeom prst="rect">
            <a:avLst/>
          </a:prstGeom>
          <a:solidFill>
            <a:srgbClr val="76CE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4038600"/>
            <a:ext cx="9693275" cy="228600"/>
          </a:xfrm>
          <a:prstGeom prst="rect">
            <a:avLst/>
          </a:prstGeom>
          <a:solidFill>
            <a:srgbClr val="76CE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2454" y="4378531"/>
            <a:ext cx="9693275" cy="114300"/>
          </a:xfrm>
          <a:prstGeom prst="rect">
            <a:avLst/>
          </a:prstGeom>
          <a:solidFill>
            <a:srgbClr val="76CE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885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A matrix for understanding the antisocial spectrum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038" y="1600200"/>
            <a:ext cx="89916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i="1" dirty="0" smtClean="0">
                <a:solidFill>
                  <a:srgbClr val="76CECC"/>
                </a:solidFill>
                <a:ea typeface="+mn-ea"/>
                <a:cs typeface="+mn-cs"/>
              </a:rPr>
              <a:t>TYPES OF DISORDER                      </a:t>
            </a:r>
            <a:r>
              <a:rPr lang="en-US" sz="2400" b="1" i="1" dirty="0" smtClean="0">
                <a:solidFill>
                  <a:schemeClr val="bg1"/>
                </a:solidFill>
                <a:ea typeface="+mn-ea"/>
                <a:cs typeface="+mn-cs"/>
              </a:rPr>
              <a:t>AMORAL               IMPULSIVE               SADISTIC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i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i="1" dirty="0" smtClean="0">
                <a:solidFill>
                  <a:srgbClr val="76CECC"/>
                </a:solidFill>
                <a:ea typeface="+mn-ea"/>
                <a:cs typeface="+mn-cs"/>
              </a:rPr>
              <a:t>LEVEL OF IMPAIRMENT</a:t>
            </a:r>
            <a:r>
              <a:rPr lang="en-US" sz="1600" i="1" dirty="0" smtClean="0">
                <a:ea typeface="+mn-ea"/>
                <a:cs typeface="+mn-cs"/>
              </a:rPr>
              <a:t>: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+mn-ea"/>
                <a:cs typeface="+mn-cs"/>
              </a:rPr>
              <a:t>TRAITS      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endParaRPr lang="en-US" sz="2400" b="1" i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+mn-ea"/>
                <a:cs typeface="+mn-cs"/>
              </a:rPr>
              <a:t>PATTERNS   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endParaRPr lang="en-US" sz="2400" b="1" i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+mn-ea"/>
                <a:cs typeface="+mn-cs"/>
              </a:rPr>
              <a:t>DISORDER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endParaRPr lang="en-US" sz="2400" b="1" i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a typeface="+mn-ea"/>
                <a:cs typeface="+mn-cs"/>
              </a:rPr>
              <a:t>PSYCHOTIC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i="1" dirty="0" smtClean="0">
                <a:ea typeface="+mn-ea"/>
                <a:cs typeface="+mn-cs"/>
              </a:rPr>
              <a:t>     </a:t>
            </a:r>
            <a:endParaRPr lang="en-US" sz="1600" i="1" dirty="0"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2674938" y="1676400"/>
            <a:ext cx="38100" cy="449580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999038" y="1752600"/>
            <a:ext cx="0" cy="438150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361238" y="1676400"/>
            <a:ext cx="76200" cy="445770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713038" y="2438400"/>
            <a:ext cx="6781800" cy="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713038" y="3276600"/>
            <a:ext cx="6781800" cy="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713038" y="4267200"/>
            <a:ext cx="6705600" cy="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713038" y="5181600"/>
            <a:ext cx="6705600" cy="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2636838" y="6096000"/>
            <a:ext cx="6781800" cy="76200"/>
          </a:xfrm>
          <a:prstGeom prst="line">
            <a:avLst/>
          </a:prstGeom>
          <a:noFill/>
          <a:ln w="38100">
            <a:solidFill>
              <a:srgbClr val="76CEC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48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349291"/>
            <a:ext cx="8763000" cy="46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b="1" u="sng" dirty="0" smtClean="0">
                <a:solidFill>
                  <a:schemeClr val="bg1"/>
                </a:solidFill>
                <a:latin typeface="+mn-lt"/>
              </a:rPr>
              <a:t>1. Character trait disturbance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Functions well in society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Antisocial part may be hidden from others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May be highly successful (by societal standards)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While antisocial traits are present, there is some control 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over the trait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May compensate for antisocial traits by doing well in some areas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of life:  Glib and engaging, May be overly generous to others,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Active in community affairs, Good parent, Protective of children  </a:t>
            </a:r>
          </a:p>
          <a:p>
            <a:pPr eaLnBrk="1" hangingPunct="1">
              <a:lnSpc>
                <a:spcPts val="2800"/>
              </a:lnSpc>
            </a:pPr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and elderly, May have lots of $$$$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Can learn from their mistakes &amp; make changes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Four levels of impairment with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86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8" name="Content Placeholder 3" descr="lawy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5" r="-26595"/>
          <a:stretch>
            <a:fillRect/>
          </a:stretch>
        </p:blipFill>
        <p:spPr>
          <a:xfrm>
            <a:off x="46037" y="990600"/>
            <a:ext cx="9571037" cy="525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1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1620083"/>
            <a:ext cx="8763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Can 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self assess and critically judge their behavior (doesn</a:t>
            </a:r>
            <a:r>
              <a:rPr lang="en-US" altLang="en-US" sz="2600" dirty="0">
                <a:solidFill>
                  <a:srgbClr val="FFFFFF"/>
                </a:solidFill>
                <a:latin typeface="+mn-lt"/>
              </a:rPr>
              <a:t>’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t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mean 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they want to change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)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Can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access painful history and make connections to present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 behavior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Have 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a capacity to connect with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others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chemeClr val="bg1"/>
                </a:solidFill>
              </a:rPr>
              <a:t>–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Has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access to feelings, though may displace the feeling (turn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 sadness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or scare into anger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Can 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hear feedback (</a:t>
            </a:r>
            <a:r>
              <a:rPr lang="en-US" altLang="es-MX" sz="2600" dirty="0" err="1">
                <a:solidFill>
                  <a:srgbClr val="FFFFFF"/>
                </a:solidFill>
                <a:latin typeface="+mn-lt"/>
              </a:rPr>
              <a:t>tho</a:t>
            </a: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might not take it)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Implications for treatment</a:t>
            </a:r>
          </a:p>
        </p:txBody>
      </p:sp>
    </p:spTree>
    <p:extLst>
      <p:ext uri="{BB962C8B-B14F-4D97-AF65-F5344CB8AC3E}">
        <p14:creationId xmlns:p14="http://schemas.microsoft.com/office/powerpoint/2010/main" val="15990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1524000"/>
            <a:ext cx="8763000" cy="37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b="1" u="sng" dirty="0" smtClean="0">
                <a:solidFill>
                  <a:schemeClr val="bg1"/>
                </a:solidFill>
                <a:latin typeface="+mn-lt"/>
              </a:rPr>
              <a:t>2. Character Pattern Disturbance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Can’t hide antisocial symptoms as well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Less adaptable to change (symptoms more entrenched) 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Ego defense is more rigid, less insight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More limited in interpersonal functioning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Life is more defined by limited parts of personality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Childhood wounds may limit adult functioning</a:t>
            </a:r>
          </a:p>
          <a:p>
            <a:pPr eaLnBrk="1" hangingPunct="1">
              <a:lnSpc>
                <a:spcPts val="32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Recognizable developmental failures in childhood and adolescence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Four levels of impairment with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254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7037" y="1534906"/>
            <a:ext cx="9220200" cy="425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Have a more pervasive history of impairment and  trauma -   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Repressed childhood trauma &amp; childhood developmental failures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Stronger focus on behavior in treatment, less on feelings and 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thoughts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Longer time to develop the relationship and the ruptures in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the relationship will be more severe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Therapist has to carefully craft feedback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In general, fewer strengths to build upon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Implications for treatment</a:t>
            </a:r>
          </a:p>
        </p:txBody>
      </p:sp>
    </p:spTree>
    <p:extLst>
      <p:ext uri="{BB962C8B-B14F-4D97-AF65-F5344CB8AC3E}">
        <p14:creationId xmlns:p14="http://schemas.microsoft.com/office/powerpoint/2010/main" val="2458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5123" y="1542395"/>
            <a:ext cx="912270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8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Disorders primarily of brain chemistry / brain functioning: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Schizophrenia, bi-polar disorders, anxiety    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disorders, most depressions, dementia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Disorders primarily of self in relation to others: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 Personality disorders, addictions, family disorders,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 many aspects of trauma disorders &amp; ADHD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b="1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Disorders primarily of self in relation to society: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The antisocial disorders: amorals, </a:t>
            </a:r>
            <a:r>
              <a:rPr lang="en-US" altLang="es-MX" sz="2800" dirty="0" err="1" smtClean="0">
                <a:solidFill>
                  <a:srgbClr val="76CECC"/>
                </a:solidFill>
                <a:latin typeface="+mj-lt"/>
              </a:rPr>
              <a:t>impulsives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and sadists</a:t>
            </a:r>
            <a:endParaRPr lang="en-US" altLang="es-MX" sz="2800" dirty="0">
              <a:solidFill>
                <a:srgbClr val="76CECC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1524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 model for three types of  psychiatric</a:t>
            </a:r>
          </a:p>
          <a:p>
            <a:pPr algn="ctr"/>
            <a:r>
              <a:rPr lang="en-US" altLang="es-MX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/ psychosocial disorders</a:t>
            </a:r>
            <a:endParaRPr lang="en-US" altLang="es-MX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162" y="1295400"/>
            <a:ext cx="8763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b="1" u="sng" dirty="0" smtClean="0">
                <a:solidFill>
                  <a:schemeClr val="bg1"/>
                </a:solidFill>
                <a:latin typeface="+mn-lt"/>
              </a:rPr>
              <a:t>3. Antisocial Personality Disorder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A pervasive pattern of rigid character structure that limits options in life.  Failures in psychosocial development early in life set up a pattern of maladaptive coping, limited resources and skills and a poor sense of self.  This inability to handle life maintains the trauma in adulthood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Limited resources for staying out of trouble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Don’t learn from mistakes and keep shooting themselves in the foot.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4 levels of impairment (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1447800"/>
            <a:ext cx="8763000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Almost always need a major conversion experience as a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precursor to change:  TC, church, cult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Need strong boundaries to control behavior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Major trauma in history that limits opportunities to go inside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to access thoughts and feelings – huge shame &amp; underlying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depression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Limited recovery strengths</a:t>
            </a:r>
          </a:p>
          <a:p>
            <a:pPr eaLnBrk="1" hangingPunct="1">
              <a:lnSpc>
                <a:spcPts val="2700"/>
              </a:lnSpc>
            </a:pPr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 smtClean="0">
                <a:solidFill>
                  <a:srgbClr val="FFFFFF"/>
                </a:solidFill>
              </a:rPr>
              <a:t>–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Doesn’t learn from mistakes so self-evaluation has limited </a:t>
            </a:r>
          </a:p>
          <a:p>
            <a:pPr eaLnBrk="1" hangingPunct="1">
              <a:lnSpc>
                <a:spcPts val="2700"/>
              </a:lnSpc>
            </a:pPr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usefulness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Implications for treatment</a:t>
            </a:r>
          </a:p>
        </p:txBody>
      </p:sp>
    </p:spTree>
    <p:extLst>
      <p:ext uri="{BB962C8B-B14F-4D97-AF65-F5344CB8AC3E}">
        <p14:creationId xmlns:p14="http://schemas.microsoft.com/office/powerpoint/2010/main" val="3534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1066800"/>
            <a:ext cx="8763000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b="1" u="sng" dirty="0" smtClean="0">
                <a:solidFill>
                  <a:schemeClr val="bg1"/>
                </a:solidFill>
                <a:latin typeface="+mn-lt"/>
              </a:rPr>
              <a:t>4. Psychotically disorganized </a:t>
            </a:r>
            <a:r>
              <a:rPr lang="en-US" altLang="es-MX" sz="2800" b="1" u="sng" dirty="0" err="1" smtClean="0">
                <a:solidFill>
                  <a:schemeClr val="bg1"/>
                </a:solidFill>
                <a:latin typeface="+mn-lt"/>
              </a:rPr>
              <a:t>antisocials</a:t>
            </a:r>
            <a:endParaRPr lang="en-US" altLang="es-MX" sz="2800" b="1" u="sng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Personality disordered people with periods of psychotic disorganization marked by dissociation, depersonalization,</a:t>
            </a: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cognitive distortions, delusions and/or inability to control</a:t>
            </a: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actions.  </a:t>
            </a:r>
          </a:p>
          <a:p>
            <a:pPr eaLnBrk="1" hangingPunct="1"/>
            <a:endParaRPr lang="en-US" altLang="es-MX" dirty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Antisocial people aren’t immune to psychotic illnesses, like schizophrenia, bipolar illness, major depressions.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May be precipitated by antisocial condition (long periods of solitary confinement or heavy trauma) or may be simply co-occurring</a:t>
            </a: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These folks almost always end up in prison or forensic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psychiatry units.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4 levels of impairment (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731837" y="838200"/>
            <a:ext cx="8229600" cy="5410200"/>
          </a:xfrm>
          <a:prstGeom prst="triangl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708356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Prevalence of antisocial pathologies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5056" y="914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High Functioning character trait </a:t>
            </a:r>
            <a:r>
              <a:rPr lang="en-US" sz="2000" dirty="0" smtClean="0">
                <a:latin typeface="+mn-lt"/>
              </a:rPr>
              <a:t>disturbance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2256" y="1669038"/>
            <a:ext cx="40386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0"/>
              </a:rPr>
              <a:t>Character pattern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disturbance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9956" y="2805319"/>
            <a:ext cx="27432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+mn-lt"/>
              </a:rPr>
              <a:t>Personality </a:t>
            </a:r>
            <a:r>
              <a:rPr lang="en-US" sz="2000" dirty="0" smtClean="0">
                <a:latin typeface="+mn-lt"/>
              </a:rPr>
              <a:t>disorder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3806" y="3886200"/>
            <a:ext cx="20955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+mn-lt"/>
              </a:rPr>
              <a:t>Psychotic </a:t>
            </a:r>
            <a:r>
              <a:rPr lang="en-US" sz="2000" dirty="0" smtClean="0">
                <a:latin typeface="+mn-lt"/>
              </a:rPr>
              <a:t>disorganization</a:t>
            </a:r>
          </a:p>
        </p:txBody>
      </p:sp>
    </p:spTree>
    <p:extLst>
      <p:ext uri="{BB962C8B-B14F-4D97-AF65-F5344CB8AC3E}">
        <p14:creationId xmlns:p14="http://schemas.microsoft.com/office/powerpoint/2010/main" val="28875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731837" y="838200"/>
            <a:ext cx="8229600" cy="5410200"/>
          </a:xfrm>
          <a:prstGeom prst="triangle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708356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Prevalence of antisocial pathologies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5056" y="914400"/>
            <a:ext cx="495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High Functioning character trait </a:t>
            </a:r>
            <a:r>
              <a:rPr lang="en-US" sz="2000" dirty="0" smtClean="0">
                <a:latin typeface="+mn-lt"/>
              </a:rPr>
              <a:t>disturbance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(ongoing outpatient treatment)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2256" y="1669038"/>
            <a:ext cx="4038600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0"/>
              </a:rPr>
              <a:t>Character pattern disturbance</a:t>
            </a:r>
          </a:p>
          <a:p>
            <a:pPr lvl="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800080"/>
                </a:solidFill>
                <a:latin typeface="Calibri"/>
                <a:ea typeface="ＭＳ Ｐゴシック" charset="0"/>
              </a:rPr>
              <a:t>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(intensive </a:t>
            </a:r>
            <a:r>
              <a:rPr lang="en-US" sz="1800" b="1" dirty="0" err="1" smtClean="0">
                <a:solidFill>
                  <a:srgbClr val="FF0000"/>
                </a:solidFill>
                <a:latin typeface="Calibri"/>
                <a:ea typeface="ＭＳ Ｐゴシック" charset="0"/>
              </a:rPr>
              <a:t>outpt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./TC treatment environment) +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ongoing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outpatient treatment)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9956" y="2805319"/>
            <a:ext cx="2743200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+mn-lt"/>
              </a:rPr>
              <a:t>Personality </a:t>
            </a:r>
            <a:r>
              <a:rPr lang="en-US" sz="2000" dirty="0" smtClean="0">
                <a:latin typeface="+mn-lt"/>
              </a:rPr>
              <a:t>disorder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(long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term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intensive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residential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TC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+ ongoing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psychotherapy &amp;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support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806" y="3886200"/>
            <a:ext cx="209550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+mn-lt"/>
              </a:rPr>
              <a:t>Psychotic </a:t>
            </a:r>
            <a:r>
              <a:rPr lang="en-US" sz="2000" dirty="0" smtClean="0">
                <a:latin typeface="+mn-lt"/>
              </a:rPr>
              <a:t>disorganization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(long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term institutionalization)</a:t>
            </a:r>
          </a:p>
          <a:p>
            <a:endParaRPr lang="es-MX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1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0837" y="1219200"/>
            <a:ext cx="8915400" cy="60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dirty="0" smtClean="0">
                <a:solidFill>
                  <a:srgbClr val="76CECC"/>
                </a:solidFill>
                <a:latin typeface="+mn-lt"/>
              </a:rPr>
              <a:t>     Often described as “difficult to raise”</a:t>
            </a: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don’t connect well with parents or sibs – detached from family.     </a:t>
            </a: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Parental bonding cycle is interrupted</a:t>
            </a: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lying, stealing, cheating and not following family rules</a:t>
            </a: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difficult to console, “distorted” emotionality</a:t>
            </a: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pigeonholed as the “bad kid” who creates chaos &amp; drama</a:t>
            </a:r>
          </a:p>
          <a:p>
            <a:pPr eaLnBrk="1" hangingPunct="1"/>
            <a:endParaRPr lang="en-US" altLang="es-MX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Or, as with some high-functioning Amorals, may have been the perfect kid, track star, president of the class, good grades</a:t>
            </a:r>
          </a:p>
          <a:p>
            <a:pPr eaLnBrk="1" hangingPunct="1"/>
            <a:endParaRPr lang="en-US" altLang="es-MX" sz="1800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sz="2800" dirty="0" smtClean="0">
                <a:solidFill>
                  <a:srgbClr val="76CECC"/>
                </a:solidFill>
                <a:latin typeface="+mn-lt"/>
              </a:rPr>
              <a:t> Often, as children, especially those who develop impulsive antisocial patterns, have learning problems as children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endParaRPr lang="en-US" altLang="es-MX" sz="1050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ct val="150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All antisocial adults were once children</a:t>
            </a:r>
          </a:p>
        </p:txBody>
      </p:sp>
    </p:spTree>
    <p:extLst>
      <p:ext uri="{BB962C8B-B14F-4D97-AF65-F5344CB8AC3E}">
        <p14:creationId xmlns:p14="http://schemas.microsoft.com/office/powerpoint/2010/main" val="35672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37" y="914400"/>
            <a:ext cx="8305800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s-MX" sz="2800" dirty="0" smtClean="0">
                <a:solidFill>
                  <a:srgbClr val="76CECC"/>
                </a:solidFill>
              </a:rPr>
              <a:t>Often, especially those with impulse disorders,  </a:t>
            </a:r>
            <a:r>
              <a:rPr lang="en-US" altLang="es-MX" sz="2800" dirty="0">
                <a:solidFill>
                  <a:srgbClr val="76CECC"/>
                </a:solidFill>
              </a:rPr>
              <a:t>have learning </a:t>
            </a:r>
            <a:r>
              <a:rPr lang="en-US" altLang="es-MX" sz="2800" dirty="0" smtClean="0">
                <a:solidFill>
                  <a:srgbClr val="76CECC"/>
                </a:solidFill>
              </a:rPr>
              <a:t>problems</a:t>
            </a:r>
          </a:p>
          <a:p>
            <a:pPr eaLnBrk="1" hangingPunct="1"/>
            <a:endParaRPr lang="en-US" altLang="es-MX" sz="2800" dirty="0">
              <a:solidFill>
                <a:srgbClr val="76CECC"/>
              </a:solidFill>
            </a:endParaRPr>
          </a:p>
          <a:p>
            <a:pPr eaLnBrk="1" hangingPunct="1"/>
            <a:endParaRPr lang="en-US" altLang="es-MX" sz="2800" dirty="0">
              <a:solidFill>
                <a:srgbClr val="76CECC"/>
              </a:solidFill>
            </a:endParaRP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</a:rPr>
              <a:t>3 </a:t>
            </a:r>
            <a:r>
              <a:rPr lang="en-US" altLang="es-MX" dirty="0" smtClean="0">
                <a:solidFill>
                  <a:schemeClr val="bg1"/>
                </a:solidFill>
              </a:rPr>
              <a:t>characteristics of children who are later diagnosed as antisocial:</a:t>
            </a:r>
            <a:endParaRPr lang="en-US" altLang="es-MX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</a:rPr>
              <a:t> → </a:t>
            </a:r>
            <a:r>
              <a:rPr lang="en-US" altLang="es-MX" dirty="0">
                <a:solidFill>
                  <a:srgbClr val="76CECC"/>
                </a:solidFill>
              </a:rPr>
              <a:t>torture animals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</a:rPr>
              <a:t> → </a:t>
            </a:r>
            <a:r>
              <a:rPr lang="en-US" altLang="es-MX" dirty="0">
                <a:solidFill>
                  <a:srgbClr val="76CECC"/>
                </a:solidFill>
              </a:rPr>
              <a:t>set fires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</a:rPr>
              <a:t> → </a:t>
            </a:r>
            <a:r>
              <a:rPr lang="en-US" altLang="es-MX" dirty="0" smtClean="0">
                <a:solidFill>
                  <a:srgbClr val="76CECC"/>
                </a:solidFill>
              </a:rPr>
              <a:t>enuresis</a:t>
            </a:r>
          </a:p>
          <a:p>
            <a:pPr eaLnBrk="1" hangingPunct="1"/>
            <a:endParaRPr lang="en-US" altLang="es-MX" dirty="0">
              <a:solidFill>
                <a:srgbClr val="76CECC"/>
              </a:solidFill>
            </a:endParaRPr>
          </a:p>
          <a:p>
            <a:pPr eaLnBrk="1" hangingPunct="1"/>
            <a:endParaRPr lang="en-US" altLang="es-MX" dirty="0">
              <a:solidFill>
                <a:srgbClr val="76CECC"/>
              </a:solidFill>
            </a:endParaRPr>
          </a:p>
          <a:p>
            <a:pPr eaLnBrk="1" hangingPunct="1"/>
            <a:endParaRPr lang="en-US" altLang="es-MX" sz="1050" dirty="0">
              <a:solidFill>
                <a:srgbClr val="76CECC"/>
              </a:solidFill>
            </a:endParaRPr>
          </a:p>
          <a:p>
            <a:pPr eaLnBrk="1" hangingPunct="1"/>
            <a:r>
              <a:rPr lang="en-US" altLang="es-MX" b="1" dirty="0">
                <a:solidFill>
                  <a:schemeClr val="bg1"/>
                </a:solidFill>
              </a:rPr>
              <a:t>   </a:t>
            </a:r>
            <a:r>
              <a:rPr lang="en-US" altLang="es-MX" b="1" dirty="0" smtClean="0">
                <a:solidFill>
                  <a:schemeClr val="bg1"/>
                </a:solidFill>
              </a:rPr>
              <a:t> </a:t>
            </a:r>
            <a:r>
              <a:rPr lang="en-US" altLang="es-MX" b="1" dirty="0">
                <a:solidFill>
                  <a:schemeClr val="bg1"/>
                </a:solidFill>
              </a:rPr>
              <a:t>Parents are often left with “where did we go wrong”</a:t>
            </a:r>
          </a:p>
        </p:txBody>
      </p:sp>
    </p:spTree>
    <p:extLst>
      <p:ext uri="{BB962C8B-B14F-4D97-AF65-F5344CB8AC3E}">
        <p14:creationId xmlns:p14="http://schemas.microsoft.com/office/powerpoint/2010/main" val="19151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7037" y="1066800"/>
            <a:ext cx="87630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altLang="es-MX" u="sng" dirty="0" smtClean="0">
                <a:solidFill>
                  <a:schemeClr val="bg1"/>
                </a:solidFill>
                <a:latin typeface="+mn-lt"/>
              </a:rPr>
              <a:t>ADHD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– restless, inattentive, don’t follow instruction or rules</a:t>
            </a:r>
          </a:p>
          <a:p>
            <a:pPr eaLnBrk="1" hangingPunct="1"/>
            <a:endParaRPr lang="en-US" altLang="es-MX" u="sng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u="sng" dirty="0" smtClean="0">
                <a:solidFill>
                  <a:srgbClr val="FFFFFF"/>
                </a:solidFill>
                <a:latin typeface="+mn-lt"/>
              </a:rPr>
              <a:t>2. Conduct disorders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– set fires, abuse animals and other children,  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 low attention span</a:t>
            </a: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3. </a:t>
            </a:r>
            <a:r>
              <a:rPr lang="en-US" altLang="es-MX" u="sng" dirty="0" smtClean="0">
                <a:solidFill>
                  <a:srgbClr val="FFFFFF"/>
                </a:solidFill>
                <a:latin typeface="+mn-lt"/>
              </a:rPr>
              <a:t>Oppositional defiant disorder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– oppositional, stubborn,  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 negativistic, disobedient</a:t>
            </a: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4. </a:t>
            </a:r>
            <a:r>
              <a:rPr lang="en-US" altLang="es-MX" u="sng" dirty="0" smtClean="0">
                <a:solidFill>
                  <a:srgbClr val="FFFFFF"/>
                </a:solidFill>
                <a:latin typeface="+mn-lt"/>
              </a:rPr>
              <a:t>Reactive attachment disorder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– aloof, emotionally detached,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over or under react to emotional stimuli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en-US" altLang="es-MX" u="sng" dirty="0" smtClean="0">
                <a:solidFill>
                  <a:schemeClr val="bg1"/>
                </a:solidFill>
                <a:latin typeface="+mn-lt"/>
              </a:rPr>
              <a:t>Callous-unemotional disorder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– not in DSM.  Primary dynamics are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aloofness, disdain, desire to inflict pain – may look similar to but  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ARE NOT Asperger’s Syndrome  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Asperger’s.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Childhood diagnoses of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626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31837" y="1636216"/>
            <a:ext cx="8763000" cy="44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“How could we have two kids who turned out so great and one who turned out so bad”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Finding out who is at fault / the cycle of guilt and rescue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Being so angry at the behavior of your child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Multiple therapists / multiple diagnoses / multiple treatments.  It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gets really confusing and families become immune to treatment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When amends aren’t (or can’t) be made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Family shame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Antisocial people wreak havoc with families</a:t>
            </a:r>
          </a:p>
        </p:txBody>
      </p:sp>
    </p:spTree>
    <p:extLst>
      <p:ext uri="{BB962C8B-B14F-4D97-AF65-F5344CB8AC3E}">
        <p14:creationId xmlns:p14="http://schemas.microsoft.com/office/powerpoint/2010/main" val="37464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7037" y="1524000"/>
            <a:ext cx="8763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3200" b="1" dirty="0" smtClean="0">
                <a:solidFill>
                  <a:schemeClr val="bg1"/>
                </a:solidFill>
                <a:latin typeface="+mn-lt"/>
              </a:rPr>
              <a:t>The legacy of children with an antisocial paren</a:t>
            </a:r>
            <a:r>
              <a:rPr lang="en-US" altLang="es-MX" sz="3200" dirty="0" smtClean="0">
                <a:solidFill>
                  <a:schemeClr val="bg1"/>
                </a:solidFill>
                <a:latin typeface="+mn-lt"/>
              </a:rPr>
              <a:t>t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– Carrying my parent’s name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– “My dad is in prison” 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“My mom is not a mom”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“If I can’t trust my parents, …..”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A life script of trying to be the opposite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Not knowing what is normal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How can I love a person who does so many bad things</a:t>
            </a:r>
          </a:p>
          <a:p>
            <a:pPr eaLnBrk="1" hangingPunct="1"/>
            <a:r>
              <a:rPr lang="en-US" altLang="es-MX" dirty="0">
                <a:solidFill>
                  <a:srgbClr val="FFFFFF"/>
                </a:solidFill>
              </a:rPr>
              <a:t>–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Addicted to excitement or conformity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</a:rPr>
              <a:t>–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The legacy of shame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Growing up with an antisocial parent</a:t>
            </a:r>
          </a:p>
        </p:txBody>
      </p:sp>
    </p:spTree>
    <p:extLst>
      <p:ext uri="{BB962C8B-B14F-4D97-AF65-F5344CB8AC3E}">
        <p14:creationId xmlns:p14="http://schemas.microsoft.com/office/powerpoint/2010/main" val="6446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63317" y="1295400"/>
            <a:ext cx="870631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800" b="1" dirty="0" smtClean="0">
                <a:solidFill>
                  <a:srgbClr val="76CECC"/>
                </a:solidFill>
                <a:latin typeface="+mj-lt"/>
              </a:rPr>
              <a:t>1.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acting out or acting on – aggression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	</a:t>
            </a:r>
            <a:r>
              <a:rPr lang="en-US" altLang="es-MX" sz="2800" dirty="0">
                <a:solidFill>
                  <a:schemeClr val="bg1"/>
                </a:solidFill>
              </a:rPr>
              <a:t> 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neurotics act “in” / </a:t>
            </a:r>
            <a:r>
              <a:rPr lang="en-US" altLang="es-MX" sz="2800" dirty="0" err="1" smtClean="0">
                <a:solidFill>
                  <a:schemeClr val="bg1"/>
                </a:solidFill>
                <a:latin typeface="+mj-lt"/>
              </a:rPr>
              <a:t>antisocials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act “out” against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              rules, norms, expectations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</a:rPr>
              <a:t>	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“don’t mess with me”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         	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>
                <a:solidFill>
                  <a:schemeClr val="bg1"/>
                </a:solidFill>
              </a:rPr>
              <a:t>–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bully behavior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b="1" dirty="0" smtClean="0">
                <a:solidFill>
                  <a:srgbClr val="76CECC"/>
                </a:solidFill>
                <a:latin typeface="+mj-lt"/>
              </a:rPr>
              <a:t>2.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Getting “over on” – power and control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  	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“nobody tells me what to do”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        	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“I can get away with it” – grandiosity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        	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>
                <a:solidFill>
                  <a:schemeClr val="bg1"/>
                </a:solidFill>
              </a:rPr>
              <a:t>–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Uncomfortable when not in control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       	</a:t>
            </a:r>
            <a:r>
              <a:rPr lang="en-US" altLang="es-MX" sz="2800" dirty="0">
                <a:solidFill>
                  <a:srgbClr val="76CECC"/>
                </a:solidFill>
              </a:rPr>
              <a:t> </a:t>
            </a:r>
            <a:r>
              <a:rPr lang="en-US" altLang="es-MX" sz="2800" dirty="0">
                <a:solidFill>
                  <a:schemeClr val="bg1"/>
                </a:solidFill>
              </a:rPr>
              <a:t>–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Projects impotence: “You’re a loser”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464"/>
            <a:ext cx="9693275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Unifying characteristics of antisocial disorders:</a:t>
            </a:r>
            <a:b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</a:br>
            <a:r>
              <a:rPr lang="en-US" sz="2000" i="1" dirty="0">
                <a:solidFill>
                  <a:schemeClr val="bg1"/>
                </a:solidFill>
                <a:latin typeface="Calibri" charset="0"/>
              </a:rPr>
              <a:t>the disorders of self in relation to society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31837" y="1636216"/>
            <a:ext cx="8763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FFFFFF"/>
                </a:solidFill>
                <a:latin typeface="+mn-lt"/>
              </a:rPr>
              <a:t>Untreated young </a:t>
            </a:r>
            <a:r>
              <a:rPr lang="en-US" altLang="es-MX" b="1" dirty="0" err="1" smtClean="0">
                <a:solidFill>
                  <a:srgbClr val="FFFFFF"/>
                </a:solidFill>
                <a:latin typeface="+mn-lt"/>
              </a:rPr>
              <a:t>antisocials</a:t>
            </a:r>
            <a:r>
              <a:rPr lang="en-US" altLang="es-MX" b="1" dirty="0" smtClean="0">
                <a:solidFill>
                  <a:srgbClr val="FFFFFF"/>
                </a:solidFill>
                <a:latin typeface="+mn-lt"/>
              </a:rPr>
              <a:t> become untreated old </a:t>
            </a:r>
            <a:r>
              <a:rPr lang="en-US" altLang="es-MX" b="1" dirty="0" err="1" smtClean="0">
                <a:solidFill>
                  <a:srgbClr val="FFFFFF"/>
                </a:solidFill>
                <a:latin typeface="+mn-lt"/>
              </a:rPr>
              <a:t>antisocials</a:t>
            </a:r>
            <a:endParaRPr lang="en-US" altLang="es-MX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•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Antisocial behaviors morph over the years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      Less violence, more entrenched in beliefs, more trauma</a:t>
            </a: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•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Life failures aggregate: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       criminal justice record, job history, health, relationships</a:t>
            </a:r>
          </a:p>
          <a:p>
            <a:pPr eaLnBrk="1" hangingPunct="1"/>
            <a:endParaRPr lang="en-US" altLang="es-MX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</a:rPr>
              <a:t>•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A 50 year old antisocial guy has lived 70 years</a:t>
            </a:r>
          </a:p>
          <a:p>
            <a:pPr eaLnBrk="1" hangingPunct="1"/>
            <a:endParaRPr lang="en-US" altLang="es-MX" dirty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</a:rPr>
              <a:t>•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A lifelong history of emotional isolation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The story of Bob</a:t>
            </a:r>
          </a:p>
        </p:txBody>
      </p:sp>
    </p:spTree>
    <p:extLst>
      <p:ext uri="{BB962C8B-B14F-4D97-AF65-F5344CB8AC3E}">
        <p14:creationId xmlns:p14="http://schemas.microsoft.com/office/powerpoint/2010/main" val="22455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30275" y="1434935"/>
            <a:ext cx="8763000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PTSD &amp; related trauma disorders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Narcissistic personality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Borderline personality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Histrionic personality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Intermittent Explosive Disorder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Anxiety disorder(s)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Depressive disorder(s)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And, of course, Addictive Illnesses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Overlapping diagnoses with antisocial </a:t>
            </a:r>
            <a:r>
              <a:rPr lang="en-US" b="1" i="1" dirty="0" smtClean="0">
                <a:solidFill>
                  <a:srgbClr val="76CECC"/>
                </a:solidFill>
                <a:latin typeface="Cambria"/>
                <a:cs typeface="Cambria"/>
              </a:rPr>
              <a:t>pathology in 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35112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30275" y="1592282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sz="2800" dirty="0" smtClean="0">
                <a:solidFill>
                  <a:srgbClr val="76CECC"/>
                </a:solidFill>
                <a:latin typeface="+mn-lt"/>
              </a:rPr>
              <a:t>• Amoral Personality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Amoral extroverts – narcissistic / grandiose features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Amoral introverts – schizoid &amp; paranoid features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800" dirty="0" smtClean="0">
                <a:solidFill>
                  <a:srgbClr val="76CECC"/>
                </a:solidFill>
                <a:latin typeface="+mn-lt"/>
              </a:rPr>
              <a:t>• Antisocial Impulse Disorders</a:t>
            </a:r>
          </a:p>
          <a:p>
            <a:pPr eaLnBrk="1" hangingPunct="1">
              <a:lnSpc>
                <a:spcPct val="150000"/>
              </a:lnSpc>
            </a:pPr>
            <a:endParaRPr lang="en-US" altLang="es-MX" sz="28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s-MX" sz="2800" dirty="0" smtClean="0">
                <a:solidFill>
                  <a:srgbClr val="76CECC"/>
                </a:solidFill>
                <a:latin typeface="+mn-lt"/>
              </a:rPr>
              <a:t>• Sadistic </a:t>
            </a:r>
            <a:r>
              <a:rPr lang="en-US" altLang="es-MX" sz="2800" dirty="0" err="1" smtClean="0">
                <a:solidFill>
                  <a:srgbClr val="76CECC"/>
                </a:solidFill>
                <a:latin typeface="+mn-lt"/>
              </a:rPr>
              <a:t>Antisocials</a:t>
            </a:r>
            <a:endParaRPr lang="en-US" altLang="es-MX" sz="2800" dirty="0" smtClean="0">
              <a:solidFill>
                <a:srgbClr val="76CECC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3 types of antisocial character</a:t>
            </a:r>
          </a:p>
        </p:txBody>
      </p:sp>
    </p:spTree>
    <p:extLst>
      <p:ext uri="{BB962C8B-B14F-4D97-AF65-F5344CB8AC3E}">
        <p14:creationId xmlns:p14="http://schemas.microsoft.com/office/powerpoint/2010/main" val="9651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98309" y="1447800"/>
            <a:ext cx="8763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Primacy of self needs over the needs of others, self-centered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Getting over on others – keeping others one down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Grandiosity that covers “one-</a:t>
            </a:r>
            <a:r>
              <a:rPr lang="en-US" altLang="es-MX" dirty="0" err="1" smtClean="0">
                <a:solidFill>
                  <a:srgbClr val="FFFFFF"/>
                </a:solidFill>
                <a:latin typeface="+mn-lt"/>
              </a:rPr>
              <a:t>downness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” and insecurity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Competitiveness – not losing is primary</a:t>
            </a:r>
          </a:p>
          <a:p>
            <a:pPr eaLnBrk="1" hangingPunct="1"/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losing means having to get revenge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Primary emotional dilemma is shame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Amoral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68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6" name="Content Placeholder 3" descr="antisoci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09" t="-2" r="-43036" b="-6902"/>
          <a:stretch>
            <a:fillRect/>
          </a:stretch>
        </p:blipFill>
        <p:spPr>
          <a:xfrm>
            <a:off x="1036637" y="990600"/>
            <a:ext cx="7686882" cy="5638799"/>
          </a:xfrm>
          <a:prstGeom prst="rect">
            <a:avLst/>
          </a:prstGeom>
          <a:effectLst>
            <a:outerShdw blurRad="76200" dist="88900" dir="2700000" algn="tl" rotWithShape="0">
              <a:prstClr val="black">
                <a:alpha val="2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5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12837" y="1600200"/>
            <a:ext cx="8153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• Has impulse control – plans and plots and can </a:t>
            </a:r>
          </a:p>
          <a:p>
            <a:pPr eaLnBrk="1" hangingPunct="1"/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delay gratification</a:t>
            </a:r>
          </a:p>
          <a:p>
            <a:pPr eaLnBrk="1" hangingPunct="1"/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• Often quite glib, superficial in relationships</a:t>
            </a:r>
          </a:p>
          <a:p>
            <a:pPr eaLnBrk="1" hangingPunct="1"/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• Focus is on image and impression management</a:t>
            </a:r>
          </a:p>
          <a:p>
            <a:pPr eaLnBrk="1" hangingPunct="1"/>
            <a:endParaRPr lang="en-US" altLang="es-MX" sz="2600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• To understand amorals, watch </a:t>
            </a:r>
            <a:r>
              <a:rPr lang="en-US" altLang="es-MX" sz="2600" i="1" u="sng" dirty="0" smtClean="0">
                <a:solidFill>
                  <a:srgbClr val="FFFFFF"/>
                </a:solidFill>
                <a:latin typeface="+mn-lt"/>
              </a:rPr>
              <a:t>The Sopranos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altLang="es-MX" sz="2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rgbClr val="FFFFFF"/>
                </a:solidFill>
                <a:latin typeface="+mn-lt"/>
              </a:rPr>
              <a:t>      </a:t>
            </a:r>
            <a:r>
              <a:rPr lang="en-US" altLang="es-MX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Tony is an amoral antisocial pattern disturbance</a:t>
            </a:r>
          </a:p>
          <a:p>
            <a:pPr eaLnBrk="1" hangingPunct="1"/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s-MX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Chris is an amoral/impulsive antisocial personality  </a:t>
            </a:r>
          </a:p>
          <a:p>
            <a:pPr eaLnBrk="1" hangingPunct="1"/>
            <a:r>
              <a:rPr lang="en-US" altLang="es-MX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 disorder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457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Amoral 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 (</a:t>
            </a:r>
            <a:r>
              <a:rPr lang="en-US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21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4217" y="1320140"/>
            <a:ext cx="8763000" cy="465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Grandiose, projects shame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Entitled, flaunts privilege</a:t>
            </a:r>
          </a:p>
          <a:p>
            <a:pPr eaLnBrk="1" hangingPunct="1"/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May be arrogant, condescending of others but at same time,</a:t>
            </a:r>
          </a:p>
          <a:p>
            <a:pPr eaLnBrk="1" hangingPunct="1"/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may show false humility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Attracts “trophy” friends and mate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Often high achievers, but cheats to get there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High on impression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Needs others for validation</a:t>
            </a:r>
          </a:p>
          <a:p>
            <a:pPr eaLnBrk="1" hangingPunct="1"/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Tony Soprano has a high functioning extroverted antisocial   </a:t>
            </a:r>
          </a:p>
          <a:p>
            <a:pPr eaLnBrk="1" hangingPunct="1"/>
            <a:r>
              <a:rPr lang="en-US" altLang="es-MX" sz="2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trait/pattern disturbance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Extroverted (narcissistic) amoral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298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397278"/>
            <a:ext cx="8763000" cy="46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Loners, often little need for others, hides shame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Deficits in social skills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Often seems aloof and disdainful of others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Highly sensitive to real or perceived shaming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Outwardly non-competitive, but losing really hurts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Good plotters – can carry a grudge for years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Can have an active paranoid flavor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sz="2300" dirty="0" smtClean="0">
                <a:solidFill>
                  <a:srgbClr val="FFFFFF"/>
                </a:solidFill>
                <a:latin typeface="+mn-lt"/>
              </a:rPr>
              <a:t>• Poor relationships with opposite sex</a:t>
            </a:r>
          </a:p>
          <a:p>
            <a:pPr eaLnBrk="1" hangingPunct="1"/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The withdrawn murderer in “Fargo” was an introverted</a:t>
            </a:r>
          </a:p>
          <a:p>
            <a:pPr eaLnBrk="1" hangingPunct="1"/>
            <a:r>
              <a:rPr lang="en-US" altLang="es-MX" sz="2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amoral APD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Introverted (schizoid) amoral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498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65991" y="1143000"/>
            <a:ext cx="87630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• Lack impulse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End up in social/health services in crisis</a:t>
            </a:r>
          </a:p>
          <a:p>
            <a:pPr eaLnBrk="1" hangingPunct="1"/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Low feeling (except anxiety), feel through thrills and high risk:  </a:t>
            </a:r>
          </a:p>
          <a:p>
            <a:pPr eaLnBrk="1" hangingPunct="1"/>
            <a:r>
              <a:rPr lang="en-US" altLang="es-MX" sz="2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 “Let’s have some fun!”</a:t>
            </a:r>
          </a:p>
          <a:p>
            <a:pPr eaLnBrk="1" hangingPunct="1"/>
            <a:endParaRPr lang="en-US" altLang="es-MX" sz="800" dirty="0" smtClean="0">
              <a:solidFill>
                <a:srgbClr val="FFFFFF"/>
              </a:solidFill>
              <a:latin typeface="+mn-lt"/>
            </a:endParaRPr>
          </a:p>
          <a:p>
            <a:pPr eaLnBrk="1" hangingPunct="1"/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Often history of learning problems, school &amp; social failures, low  </a:t>
            </a:r>
          </a:p>
          <a:p>
            <a:pPr eaLnBrk="1" hangingPunct="1"/>
            <a:r>
              <a:rPr lang="en-US" altLang="es-MX" sz="2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 self esteem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May be impulsively violent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High tolerance for pain – dissociates easily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High risk for drug use, drug dependence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rgbClr val="FFFFFF"/>
                </a:solidFill>
                <a:latin typeface="+mn-lt"/>
              </a:rPr>
              <a:t>• Trouble explaining motivations – low insight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• Low guilt, high remorse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Impulsive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26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8" name="Content Placeholder 3" descr="antisocial 2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17" t="-10127" r="-50401" b="2"/>
          <a:stretch>
            <a:fillRect/>
          </a:stretch>
        </p:blipFill>
        <p:spPr>
          <a:xfrm>
            <a:off x="-715963" y="457200"/>
            <a:ext cx="11016704" cy="571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5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466195"/>
            <a:ext cx="870631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3. Lack of concern / sensitivity for others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arrogance – “my needs come first”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exploitive of others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“I didn’t hurt anybody”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4. Lack of self care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looks vain and self-absorbed, but doesn’t take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       	    very good care of self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often looks older than their age as they age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	</a:t>
            </a:r>
            <a:r>
              <a:rPr lang="en-US" altLang="es-MX" sz="2800" dirty="0" smtClean="0">
                <a:solidFill>
                  <a:srgbClr val="76CECC"/>
                </a:solidFill>
              </a:rPr>
              <a:t>– </a:t>
            </a: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poor emotional self-care: loaded with grief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457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sz="2000" b="1" i="1" dirty="0">
                <a:solidFill>
                  <a:srgbClr val="76CECC"/>
                </a:solidFill>
                <a:latin typeface="Cambria"/>
                <a:cs typeface="Cambria"/>
              </a:rPr>
              <a:t>Unifying characteristics (</a:t>
            </a:r>
            <a:r>
              <a:rPr lang="en-US" sz="20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000" b="1" i="1" dirty="0" smtClean="0">
                <a:solidFill>
                  <a:srgbClr val="76CECC"/>
                </a:solidFill>
                <a:latin typeface="Cambria"/>
                <a:cs typeface="Cambria"/>
              </a:rPr>
              <a:t>)</a:t>
            </a:r>
            <a:endParaRPr lang="en-US" sz="20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54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567299"/>
            <a:ext cx="8763000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Willingness / desire to inflict pain on others for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personal “satisfaction”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Lack of caring and empathy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Low feeling tone, feel through the pain of others,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 may overreact with feelings</a:t>
            </a:r>
          </a:p>
          <a:p>
            <a:pPr eaLnBrk="1" hangingPunct="1">
              <a:lnSpc>
                <a:spcPts val="2300"/>
              </a:lnSpc>
            </a:pPr>
            <a:endParaRPr lang="en-US" altLang="es-MX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Usually, but not always, history of pervasive childhood</a:t>
            </a:r>
          </a:p>
          <a:p>
            <a:pPr eaLnBrk="1" hangingPunct="1">
              <a:lnSpc>
                <a:spcPts val="2300"/>
              </a:lnSpc>
            </a:pPr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abuse and trauma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Intense need to control and dominate</a:t>
            </a:r>
          </a:p>
          <a:p>
            <a:pPr eaLnBrk="1" hangingPunct="1">
              <a:lnSpc>
                <a:spcPct val="150000"/>
              </a:lnSpc>
            </a:pPr>
            <a:endParaRPr lang="en-US" altLang="es-MX" sz="8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ts val="2880"/>
              </a:lnSpc>
            </a:pP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• Has little or no remorse for actions, justify and rationalize  </a:t>
            </a:r>
          </a:p>
          <a:p>
            <a:pPr eaLnBrk="1" hangingPunct="1">
              <a:lnSpc>
                <a:spcPts val="2880"/>
              </a:lnSpc>
            </a:pPr>
            <a:r>
              <a:rPr lang="en-US" altLang="es-MX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FFFFF"/>
                </a:solidFill>
                <a:latin typeface="+mn-lt"/>
              </a:rPr>
              <a:t>  behavior (and believe it).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Sadistic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3228" y="1676400"/>
            <a:ext cx="8763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Sadism is about getting over on people (or animals) and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getting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rush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from inflicting pain or helplessness</a:t>
            </a:r>
          </a:p>
          <a:p>
            <a:pPr eaLnBrk="1" hangingPunct="1"/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Not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all sadistic people are antisocial, even though the specific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behavior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may be regarded as sadism.</a:t>
            </a:r>
          </a:p>
          <a:p>
            <a:pPr eaLnBrk="1" hangingPunct="1"/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One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culture may consider a specific behavior sadistic while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another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does not.</a:t>
            </a:r>
          </a:p>
          <a:p>
            <a:pPr eaLnBrk="1" hangingPunct="1"/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Sadism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almost always has an element of  “The Big Secret”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Sadistic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196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3228" y="2057400"/>
            <a:ext cx="8763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If and when sadistic </a:t>
            </a:r>
            <a:r>
              <a:rPr lang="en-US" altLang="es-MX" sz="2600" dirty="0" err="1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appear for treatment, they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most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likely will present with other problems, such as needing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detox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or presenting with marital/interpersonal or job </a:t>
            </a:r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  problems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, rarely for their sadistic behavior.</a:t>
            </a:r>
          </a:p>
          <a:p>
            <a:pPr eaLnBrk="1" hangingPunct="1"/>
            <a:endParaRPr lang="en-US" altLang="es-MX" sz="26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As </a:t>
            </a:r>
            <a:r>
              <a:rPr lang="en-US" altLang="es-MX" sz="2600" dirty="0">
                <a:solidFill>
                  <a:schemeClr val="bg1"/>
                </a:solidFill>
                <a:latin typeface="+mn-lt"/>
              </a:rPr>
              <a:t>a result, their sadism go unrecognized and untreated.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1524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3200" b="1" i="1" u="sng" dirty="0">
                <a:solidFill>
                  <a:srgbClr val="76CECC"/>
                </a:solidFill>
                <a:latin typeface="Cambria"/>
                <a:cs typeface="Cambria"/>
              </a:rPr>
              <a:t>The Big Secret</a:t>
            </a:r>
          </a:p>
        </p:txBody>
      </p:sp>
    </p:spTree>
    <p:extLst>
      <p:ext uri="{BB962C8B-B14F-4D97-AF65-F5344CB8AC3E}">
        <p14:creationId xmlns:p14="http://schemas.microsoft.com/office/powerpoint/2010/main" val="34230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1491843"/>
            <a:ext cx="8763000" cy="435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YES</a:t>
            </a: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,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if people are treated with inappropriate treatment approaches</a:t>
            </a:r>
          </a:p>
          <a:p>
            <a:pPr eaLnBrk="1" hangingPunct="1"/>
            <a:endParaRPr lang="en-US" altLang="es-MX" b="1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YES</a:t>
            </a: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,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if treatment stops at confronting primary, primitive ego defenses of the person: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Grandiosity and omnipotence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     	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arrogance and glibness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     	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getting over on / </a:t>
            </a:r>
            <a:r>
              <a:rPr lang="en-US" altLang="es-MX" b="1" dirty="0" err="1" smtClean="0">
                <a:solidFill>
                  <a:schemeClr val="bg1"/>
                </a:solidFill>
                <a:latin typeface="+mn-lt"/>
              </a:rPr>
              <a:t>manipulativeness</a:t>
            </a:r>
            <a:endParaRPr lang="en-US" altLang="es-MX" b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3800"/>
              </a:lnSpc>
            </a:pP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     	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denial and dissociation</a:t>
            </a:r>
          </a:p>
          <a:p>
            <a:pPr eaLnBrk="1" hangingPunct="1">
              <a:lnSpc>
                <a:spcPts val="3800"/>
              </a:lnSpc>
            </a:pP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     	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projection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Does treatment really make </a:t>
            </a:r>
            <a:r>
              <a:rPr lang="en-US" sz="2600" b="1" i="1" dirty="0" err="1">
                <a:solidFill>
                  <a:schemeClr val="bg1"/>
                </a:solidFill>
                <a:latin typeface="Cambria"/>
                <a:cs typeface="Cambria"/>
              </a:rPr>
              <a:t>antisocials</a:t>
            </a: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Cambria"/>
                <a:cs typeface="Cambria"/>
              </a:rPr>
              <a:t>worse?</a:t>
            </a:r>
            <a:endParaRPr lang="en-US" sz="2600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528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840675"/>
            <a:ext cx="8763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600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Therapy (and the treatment environment) has to support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the severely wounded self as it emerges.  Shame, degradation, vulnerability and exposure are difficult for the individual to tolerate.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• Antisocial people almost invariably have to get worse (exposure of wounded self) before they can get better.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And the “getting worse” is hard for the treatment staff</a:t>
            </a:r>
          </a:p>
          <a:p>
            <a:pPr eaLnBrk="1" hangingPunct="1"/>
            <a:r>
              <a:rPr lang="en-US" altLang="es-MX" sz="2600" dirty="0" smtClean="0">
                <a:solidFill>
                  <a:schemeClr val="bg1"/>
                </a:solidFill>
                <a:latin typeface="+mn-lt"/>
              </a:rPr>
              <a:t>to tolerate</a:t>
            </a:r>
          </a:p>
          <a:p>
            <a:pPr eaLnBrk="1" hangingPunct="1"/>
            <a:endParaRPr lang="en-US" altLang="es-MX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350837" y="3048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Does treatment really make antisocials </a:t>
            </a:r>
            <a:r>
              <a:rPr lang="en-US" b="1" i="1" dirty="0" smtClean="0">
                <a:solidFill>
                  <a:schemeClr val="bg1"/>
                </a:solidFill>
                <a:latin typeface="Cambria"/>
                <a:cs typeface="Cambria"/>
              </a:rPr>
              <a:t>worse? </a:t>
            </a: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en-US" b="1" i="1" dirty="0" err="1">
                <a:solidFill>
                  <a:schemeClr val="bg1"/>
                </a:solidFill>
                <a:latin typeface="Cambria"/>
                <a:cs typeface="Cambria"/>
              </a:rPr>
              <a:t>con’t</a:t>
            </a:r>
            <a:r>
              <a:rPr lang="en-US" b="1" i="1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46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6" name="Content Placeholder 3" descr="good shrink : bad shr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36" r="-74736"/>
          <a:stretch>
            <a:fillRect/>
          </a:stretch>
        </p:blipFill>
        <p:spPr>
          <a:xfrm>
            <a:off x="152400" y="999712"/>
            <a:ext cx="9342437" cy="52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3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295400"/>
            <a:ext cx="87630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1. Focus is on doing, not talking  – behavioral orientation –   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especially early in treatment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2. Focus is on outcomes of behavior, not the meaning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  of the behavior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3. Feelings don’t count in the early treatment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4. Omnipotence and grandiosity have to be confronted. 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   Can’t let the antisocial person “get over” on you.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5. Have to build a greater capacity for personal responsibility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6. Have to build a stronger capacity to experience anxiety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7. Have to confront and refute client’s fears of being used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8. Have to build a basic capacity for experiencing a conscience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Some principles of therapy with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228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590050"/>
            <a:ext cx="87630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9. Heavy confrontation only works in institutions and in movies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10. Have to confront the myth of the “heroic outlaw”. 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Robin Hood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    doesn’t live in your treatment center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11. Therapist has to maintain authority without being authoritarian</a:t>
            </a:r>
          </a:p>
          <a:p>
            <a:pPr eaLnBrk="1" hangingPunct="1">
              <a:lnSpc>
                <a:spcPts val="21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12. The paradigms that are the basis for therapy with other personality 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disorders cause increased anxiety and acting out:</a:t>
            </a:r>
          </a:p>
          <a:p>
            <a:pPr eaLnBrk="1" hangingPunct="1">
              <a:lnSpc>
                <a:spcPts val="21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 eaLnBrk="1" hangingPunct="1"/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     </a:t>
            </a:r>
            <a:r>
              <a:rPr lang="en-US" altLang="es-MX" sz="2300" b="1" i="1" dirty="0" smtClean="0">
                <a:solidFill>
                  <a:srgbClr val="76CECC"/>
                </a:solidFill>
              </a:rPr>
              <a:t>—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insight = gaminess</a:t>
            </a:r>
          </a:p>
          <a:p>
            <a:pPr eaLnBrk="1" hangingPunct="1"/>
            <a:r>
              <a:rPr lang="en-US" altLang="es-MX" sz="23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300" b="1" i="1" dirty="0" smtClean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300" b="1" i="1" dirty="0" smtClean="0">
                <a:solidFill>
                  <a:srgbClr val="76CECC"/>
                </a:solidFill>
              </a:rPr>
              <a:t>—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empathy = weakness / manipulation</a:t>
            </a:r>
          </a:p>
          <a:p>
            <a:pPr eaLnBrk="1" hangingPunct="1"/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    </a:t>
            </a:r>
            <a:r>
              <a:rPr lang="en-US" altLang="es-MX" sz="2300" b="1" i="1" dirty="0" smtClean="0">
                <a:solidFill>
                  <a:srgbClr val="76CECC"/>
                </a:solidFill>
              </a:rPr>
              <a:t>—</a:t>
            </a:r>
            <a:r>
              <a:rPr lang="en-US" altLang="es-MX" sz="2300" i="1" dirty="0" smtClean="0">
                <a:solidFill>
                  <a:schemeClr val="bg1"/>
                </a:solidFill>
              </a:rPr>
              <a:t>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relatedness = intrusion</a:t>
            </a:r>
          </a:p>
          <a:p>
            <a:pPr eaLnBrk="1" hangingPunct="1"/>
            <a:r>
              <a:rPr lang="en-US" altLang="es-MX" sz="23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300" b="1" i="1" dirty="0" smtClean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300" b="1" i="1" dirty="0" smtClean="0">
                <a:solidFill>
                  <a:srgbClr val="76CECC"/>
                </a:solidFill>
              </a:rPr>
              <a:t>—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trust = </a:t>
            </a:r>
            <a:r>
              <a:rPr lang="en-US" altLang="es-MX" sz="2300" i="1" dirty="0" err="1" smtClean="0">
                <a:solidFill>
                  <a:schemeClr val="bg1"/>
                </a:solidFill>
                <a:latin typeface="+mn-lt"/>
              </a:rPr>
              <a:t>stupidness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_ “I’m untrustworthy, why would I trust you?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808037" y="3048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200" b="1" i="1" dirty="0">
                <a:solidFill>
                  <a:srgbClr val="76CECC"/>
                </a:solidFill>
                <a:latin typeface="Cambria"/>
                <a:cs typeface="Cambria"/>
              </a:rPr>
              <a:t>Some principles of </a:t>
            </a:r>
            <a:r>
              <a:rPr lang="en-US" sz="2200" b="1" i="1" dirty="0" smtClean="0">
                <a:solidFill>
                  <a:srgbClr val="76CECC"/>
                </a:solidFill>
                <a:latin typeface="Cambria"/>
                <a:cs typeface="Cambria"/>
              </a:rPr>
              <a:t>therapy with antisocials (</a:t>
            </a:r>
            <a:r>
              <a:rPr lang="en-US" sz="22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200" b="1" i="1" dirty="0">
                <a:solidFill>
                  <a:srgbClr val="76CECC"/>
                </a:solidFill>
                <a:latin typeface="Cambria"/>
                <a:cs typeface="Cambri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932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353264"/>
            <a:ext cx="8382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The honesty, openness, connectedness, (and sometimes the shaming) in AA and other 12-Step programs can make people on the antisocial spectrum very anxious.</a:t>
            </a:r>
          </a:p>
          <a:p>
            <a:pPr eaLnBrk="1" hangingPunct="1"/>
            <a:endParaRPr lang="en-US" altLang="es-MX" sz="2300" dirty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To re-regulate, antisocial people will begin to act out and may: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 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violate 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confidentialities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 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seduce 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people emotionally or sexually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•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use 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well intentioned program members to manipulate others 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    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(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or systems)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•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borrow 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(and not repay) money</a:t>
            </a:r>
          </a:p>
          <a:p>
            <a:pPr eaLnBrk="1" hangingPunct="1"/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 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sabotage </a:t>
            </a: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other’s abstinence and recovery</a:t>
            </a:r>
          </a:p>
          <a:p>
            <a:pPr eaLnBrk="1" hangingPunct="1"/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NOT </a:t>
            </a:r>
            <a:r>
              <a:rPr lang="en-US" altLang="es-MX" sz="2300" b="1" dirty="0">
                <a:solidFill>
                  <a:srgbClr val="76CECC"/>
                </a:solidFill>
                <a:latin typeface="+mn-lt"/>
              </a:rPr>
              <a:t>EVERYONE IS A SUITABLE CANDIDATE FOR 12-STEPS</a:t>
            </a:r>
          </a:p>
          <a:p>
            <a:pPr eaLnBrk="1" hangingPunct="1"/>
            <a:endParaRPr lang="en-US" altLang="es-MX" sz="23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808037" y="3048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200" b="1" i="1" dirty="0">
                <a:solidFill>
                  <a:srgbClr val="76CECC"/>
                </a:solidFill>
                <a:latin typeface="Cambria"/>
                <a:cs typeface="Cambria"/>
              </a:rPr>
              <a:t>A caveat about 12-Steps and </a:t>
            </a:r>
            <a:r>
              <a:rPr lang="en-US" sz="22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endParaRPr lang="en-US" sz="22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70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9437" y="2004581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Most people in early treatment need the safety of a contained  </a:t>
            </a:r>
          </a:p>
          <a:p>
            <a:pPr eaLnBrk="1" hangingPunct="1"/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environment to be able to accept and process the confrontation</a:t>
            </a:r>
          </a:p>
          <a:p>
            <a:pPr eaLnBrk="1" hangingPunct="1"/>
            <a:endParaRPr lang="en-US" altLang="es-MX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The shame that emerges in the confrontation has to be managed</a:t>
            </a:r>
          </a:p>
          <a:p>
            <a:pPr eaLnBrk="1" hangingPunct="1"/>
            <a:endParaRPr lang="en-US" altLang="es-MX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Group support of people who have “been there” is important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Treatment needs to consider where the person is (in the moment)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on the “antisocial triangle”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The power of a contained environment in early treatment</a:t>
            </a:r>
          </a:p>
        </p:txBody>
      </p:sp>
    </p:spTree>
    <p:extLst>
      <p:ext uri="{BB962C8B-B14F-4D97-AF65-F5344CB8AC3E}">
        <p14:creationId xmlns:p14="http://schemas.microsoft.com/office/powerpoint/2010/main" val="28606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600200"/>
            <a:ext cx="870631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5. Inability to self stimulate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	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use environment to stimulate emotions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	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have trouble self-stimulating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	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“lets have some fun” 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6. Emotional deprivation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	 </a:t>
            </a:r>
            <a:r>
              <a:rPr lang="en-US" altLang="es-MX" sz="2800" dirty="0" smtClean="0">
                <a:solidFill>
                  <a:schemeClr val="bg1"/>
                </a:solidFill>
              </a:rPr>
              <a:t>–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“Act” feelings but are feeling repressed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	 </a:t>
            </a:r>
            <a:r>
              <a:rPr lang="en-US" altLang="es-MX" sz="2800" dirty="0" smtClean="0">
                <a:solidFill>
                  <a:schemeClr val="bg1"/>
                </a:solidFill>
              </a:rPr>
              <a:t>–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low on empathy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457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sz="2000" b="1" i="1" dirty="0">
                <a:solidFill>
                  <a:srgbClr val="76CECC"/>
                </a:solidFill>
                <a:latin typeface="Cambria"/>
                <a:cs typeface="Cambria"/>
              </a:rPr>
              <a:t>Unifying characteristics (</a:t>
            </a:r>
            <a:r>
              <a:rPr lang="en-US" sz="20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000" b="1" i="1" dirty="0" smtClean="0">
                <a:solidFill>
                  <a:srgbClr val="76CECC"/>
                </a:solidFill>
                <a:latin typeface="Cambria"/>
                <a:cs typeface="Cambria"/>
              </a:rPr>
              <a:t>)</a:t>
            </a:r>
            <a:endParaRPr lang="en-US" sz="20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330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5999130">
            <a:off x="4783824" y="2741626"/>
            <a:ext cx="381000" cy="2272944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708356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3200" b="1" i="1" dirty="0">
                <a:solidFill>
                  <a:schemeClr val="bg1"/>
                </a:solidFill>
                <a:latin typeface="Cambria"/>
                <a:cs typeface="Cambria"/>
              </a:rPr>
              <a:t>The antisocial triangle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6794" y="12192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Withdrawn    –     Detached</a:t>
            </a:r>
          </a:p>
          <a:p>
            <a:pPr algn="ctr"/>
            <a:r>
              <a:rPr lang="en-US" sz="2000" dirty="0" smtClean="0">
                <a:latin typeface="+mn-lt"/>
              </a:rPr>
              <a:t>   (on the inside)              (on the outside)</a:t>
            </a:r>
          </a:p>
          <a:p>
            <a:pPr algn="ctr"/>
            <a:endParaRPr lang="en-US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7637" y="4419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gets in trouble /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manipulates</a:t>
            </a:r>
          </a:p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reacts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to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environment</a:t>
            </a:r>
          </a:p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creates excitement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1437" y="3962400"/>
            <a:ext cx="2996141" cy="15542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latin typeface="+mn-lt"/>
              </a:rPr>
              <a:t>sees self as victim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latin typeface="+mn-lt"/>
              </a:rPr>
              <a:t>denies </a:t>
            </a:r>
            <a:r>
              <a:rPr lang="en-US" sz="1900" dirty="0">
                <a:latin typeface="+mn-lt"/>
              </a:rPr>
              <a:t>responsibility   </a:t>
            </a:r>
            <a:endParaRPr lang="en-US" sz="19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latin typeface="+mn-lt"/>
              </a:rPr>
              <a:t>placates, apologizes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latin typeface="+mn-lt"/>
              </a:rPr>
              <a:t>has </a:t>
            </a:r>
            <a:r>
              <a:rPr lang="en-US" sz="1900" dirty="0">
                <a:latin typeface="+mn-lt"/>
              </a:rPr>
              <a:t>to get revenge </a:t>
            </a:r>
            <a:r>
              <a:rPr lang="en-US" sz="1900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latin typeface="+mn-lt"/>
              </a:rPr>
              <a:t>gets over</a:t>
            </a:r>
            <a:endParaRPr lang="en-US" sz="19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994" y="3847239"/>
            <a:ext cx="20955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Activates</a:t>
            </a:r>
          </a:p>
        </p:txBody>
      </p:sp>
      <p:sp>
        <p:nvSpPr>
          <p:cNvPr id="9" name="Down Arrow 8"/>
          <p:cNvSpPr/>
          <p:nvPr/>
        </p:nvSpPr>
        <p:spPr>
          <a:xfrm rot="19313640">
            <a:off x="6552662" y="2234133"/>
            <a:ext cx="381000" cy="1733902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6599236" y="2926398"/>
            <a:ext cx="23971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(Some trigger occurs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194" y="3403821"/>
            <a:ext cx="30480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i="1" dirty="0" smtClean="0">
                <a:latin typeface="+mn-lt"/>
              </a:rPr>
              <a:t>Defense</a:t>
            </a:r>
          </a:p>
        </p:txBody>
      </p:sp>
      <p:sp>
        <p:nvSpPr>
          <p:cNvPr id="15" name="Down Arrow 14"/>
          <p:cNvSpPr/>
          <p:nvPr/>
        </p:nvSpPr>
        <p:spPr>
          <a:xfrm rot="13272625">
            <a:off x="3091701" y="1552901"/>
            <a:ext cx="381000" cy="1892165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4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5999130">
            <a:off x="4783824" y="2741626"/>
            <a:ext cx="381000" cy="2272944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708356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738518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3200" b="1" i="1" dirty="0">
                <a:solidFill>
                  <a:schemeClr val="bg1"/>
                </a:solidFill>
                <a:latin typeface="Cambria"/>
                <a:cs typeface="Cambria"/>
              </a:rPr>
              <a:t>The antisocial </a:t>
            </a:r>
            <a:r>
              <a:rPr lang="en-US" sz="3200" b="1" i="1" dirty="0" smtClean="0">
                <a:solidFill>
                  <a:schemeClr val="bg1"/>
                </a:solidFill>
                <a:latin typeface="Cambria"/>
                <a:cs typeface="Cambria"/>
              </a:rPr>
              <a:t>triangle - TREATMENT</a:t>
            </a:r>
            <a:endParaRPr lang="en-US" sz="3200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6794" y="12192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Withdrawn    –     Detached</a:t>
            </a:r>
          </a:p>
          <a:p>
            <a:pPr algn="ctr"/>
            <a:r>
              <a:rPr lang="en-US" sz="2000" dirty="0" smtClean="0">
                <a:latin typeface="+mn-lt"/>
              </a:rPr>
              <a:t>   (on the inside)              (on the outside)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therapy is to engage / experience /contact</a:t>
            </a:r>
          </a:p>
          <a:p>
            <a:pPr algn="ctr"/>
            <a:endParaRPr lang="en-US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7637" y="44196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therapy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is awareness / coping skills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/</a:t>
            </a:r>
          </a:p>
          <a:p>
            <a:pPr marL="342900" lvl="0" indent="-342900" algn="ctr" defTabSz="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staying with / within self / relational</a:t>
            </a:r>
            <a:endParaRPr lang="en-US" sz="1800" b="1" dirty="0">
              <a:solidFill>
                <a:srgbClr val="FF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637" y="4114800"/>
            <a:ext cx="3173597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articulating fears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Confrontation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finding safety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hearing feedback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cons 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manipulates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creates 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triangles &amp; chaos </a:t>
            </a:r>
            <a:endParaRPr lang="en-US" sz="19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994" y="3847239"/>
            <a:ext cx="20955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i="1" dirty="0" smtClean="0">
                <a:solidFill>
                  <a:srgbClr val="262626"/>
                </a:solidFill>
                <a:latin typeface="+mn-lt"/>
              </a:rPr>
              <a:t>Activates</a:t>
            </a:r>
          </a:p>
        </p:txBody>
      </p:sp>
      <p:sp>
        <p:nvSpPr>
          <p:cNvPr id="9" name="Down Arrow 8"/>
          <p:cNvSpPr/>
          <p:nvPr/>
        </p:nvSpPr>
        <p:spPr>
          <a:xfrm rot="19313640">
            <a:off x="6552662" y="2234133"/>
            <a:ext cx="381000" cy="1733902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6599236" y="2926398"/>
            <a:ext cx="239714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(Some trigger occurs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194" y="3403821"/>
            <a:ext cx="30480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i="1" dirty="0" smtClean="0">
                <a:latin typeface="+mn-lt"/>
              </a:rPr>
              <a:t>Defense</a:t>
            </a:r>
          </a:p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therapy is anxiety </a:t>
            </a:r>
            <a:r>
              <a:rPr lang="en-US" sz="2000" b="1" dirty="0" err="1">
                <a:solidFill>
                  <a:srgbClr val="FF0000"/>
                </a:solidFill>
              </a:rPr>
              <a:t>mgt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3272625">
            <a:off x="3091701" y="1552901"/>
            <a:ext cx="381000" cy="1892165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89037" y="1828800"/>
            <a:ext cx="5410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 </a:t>
            </a:r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Behavior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Cognitive </a:t>
            </a:r>
            <a:r>
              <a:rPr lang="en-US" altLang="es-MX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disortions</a:t>
            </a:r>
            <a:endParaRPr lang="en-US" altLang="es-MX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Affect </a:t>
            </a:r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regulation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Interpersonal </a:t>
            </a:r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relationships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Drug </a:t>
            </a:r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use and addiction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Psychological </a:t>
            </a:r>
            <a:r>
              <a:rPr lang="en-US" alt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trauma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6 domains of treatment:</a:t>
            </a:r>
          </a:p>
        </p:txBody>
      </p:sp>
    </p:spTree>
    <p:extLst>
      <p:ext uri="{BB962C8B-B14F-4D97-AF65-F5344CB8AC3E}">
        <p14:creationId xmlns:p14="http://schemas.microsoft.com/office/powerpoint/2010/main" val="7068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723437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The domains and phases of treatment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425" y="2743200"/>
            <a:ext cx="17208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100"/>
              </a:lnSpc>
              <a:buFontTx/>
              <a:buNone/>
            </a:pPr>
            <a:r>
              <a:rPr lang="en-US" altLang="es-MX" sz="1800" b="1" dirty="0">
                <a:latin typeface="Cambria" panose="02040503050406030204" pitchFamily="18" charset="0"/>
              </a:rPr>
              <a:t>Behavior </a:t>
            </a:r>
          </a:p>
          <a:p>
            <a:pPr marL="0" indent="0" algn="r" eaLnBrk="1" hangingPunct="1">
              <a:lnSpc>
                <a:spcPts val="2100"/>
              </a:lnSpc>
              <a:buFontTx/>
              <a:buNone/>
            </a:pPr>
            <a:r>
              <a:rPr lang="en-US" altLang="es-MX" sz="1800" b="1" dirty="0">
                <a:latin typeface="Cambria" panose="02040503050406030204" pitchFamily="18" charset="0"/>
              </a:rPr>
              <a:t>    control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307975" y="3787914"/>
            <a:ext cx="225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>
                <a:latin typeface="Cambria" panose="02040503050406030204" pitchFamily="18" charset="0"/>
              </a:rPr>
              <a:t>Cognitive </a:t>
            </a:r>
          </a:p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>
                <a:latin typeface="Cambria" panose="02040503050406030204" pitchFamily="18" charset="0"/>
              </a:rPr>
              <a:t>   distortions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307975" y="4876800"/>
            <a:ext cx="225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latin typeface="Cambria" panose="02040503050406030204" pitchFamily="18" charset="0"/>
              </a:rPr>
              <a:t>Affect </a:t>
            </a:r>
          </a:p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latin typeface="Cambria" panose="02040503050406030204" pitchFamily="18" charset="0"/>
              </a:rPr>
              <a:t>    regulation</a:t>
            </a:r>
            <a:endParaRPr lang="en-US" altLang="es-MX" sz="1800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637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s-MX" sz="1800" b="1" i="1" dirty="0" smtClean="0">
                <a:solidFill>
                  <a:srgbClr val="FF0000"/>
                </a:solidFill>
              </a:rPr>
              <a:t>Domains</a:t>
            </a:r>
            <a:endParaRPr lang="en-US" altLang="es-MX" sz="18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8637" y="1657290"/>
            <a:ext cx="182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MX" sz="2000" b="1" i="1" dirty="0">
                <a:solidFill>
                  <a:srgbClr val="FF0000"/>
                </a:solidFill>
                <a:latin typeface="+mn-lt"/>
              </a:rPr>
              <a:t>Phases of </a:t>
            </a:r>
            <a:r>
              <a:rPr lang="en-US" altLang="es-MX" sz="2000" b="1" i="1" dirty="0" err="1" smtClean="0">
                <a:solidFill>
                  <a:srgbClr val="FF0000"/>
                </a:solidFill>
                <a:latin typeface="+mn-lt"/>
              </a:rPr>
              <a:t>Tx</a:t>
            </a:r>
            <a:endParaRPr lang="es-MX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9637" y="19122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MX" sz="1800" b="1" dirty="0">
                <a:latin typeface="Cambria" panose="02040503050406030204" pitchFamily="18" charset="0"/>
              </a:rPr>
              <a:t>engagement</a:t>
            </a:r>
            <a:r>
              <a:rPr lang="en-US" altLang="es-MX" dirty="0">
                <a:latin typeface="Cambria" panose="02040503050406030204" pitchFamily="18" charset="0"/>
              </a:rPr>
              <a:t>     </a:t>
            </a:r>
            <a:r>
              <a:rPr lang="en-US" altLang="es-MX" dirty="0" smtClean="0">
                <a:latin typeface="Cambria" panose="02040503050406030204" pitchFamily="18" charset="0"/>
              </a:rPr>
              <a:t>     </a:t>
            </a:r>
            <a:r>
              <a:rPr lang="en-US" altLang="es-MX" sz="1800" b="1" dirty="0" smtClean="0">
                <a:latin typeface="Cambria" panose="02040503050406030204" pitchFamily="18" charset="0"/>
              </a:rPr>
              <a:t>cognitive            reconstructive           </a:t>
            </a:r>
            <a:r>
              <a:rPr lang="en-US" altLang="es-MX" sz="1800" b="1" dirty="0" err="1" smtClean="0">
                <a:latin typeface="Cambria" panose="02040503050406030204" pitchFamily="18" charset="0"/>
              </a:rPr>
              <a:t>selfwork</a:t>
            </a:r>
            <a:endParaRPr lang="en-US" altLang="es-MX" sz="1800" b="1" dirty="0">
              <a:latin typeface="Cambria" panose="02040503050406030204" pitchFamily="18" charset="0"/>
            </a:endParaRPr>
          </a:p>
          <a:p>
            <a:endParaRPr lang="es-MX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98637" y="24384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98637" y="35306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98637" y="46228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98637" y="57150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662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374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086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798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22475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723437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Domains and Phases (continued)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425" y="2743200"/>
            <a:ext cx="17208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1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Interpersonal </a:t>
            </a:r>
          </a:p>
          <a:p>
            <a:pPr marL="0" indent="0" algn="r" eaLnBrk="1" hangingPunct="1">
              <a:lnSpc>
                <a:spcPts val="21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relationships</a:t>
            </a:r>
            <a:endParaRPr lang="en-US" altLang="es-MX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07975" y="3787914"/>
            <a:ext cx="225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Drug use &amp;</a:t>
            </a:r>
          </a:p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addiction</a:t>
            </a:r>
            <a:endParaRPr lang="en-US" altLang="es-MX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07975" y="4876800"/>
            <a:ext cx="225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Psychological</a:t>
            </a:r>
          </a:p>
          <a:p>
            <a:pPr marL="0" indent="0" algn="r" eaLnBrk="1" hangingPunct="1">
              <a:lnSpc>
                <a:spcPts val="2400"/>
              </a:lnSpc>
              <a:buFontTx/>
              <a:buNone/>
            </a:pPr>
            <a:r>
              <a:rPr lang="en-US" altLang="es-MX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trauma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637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s-MX" sz="1800" b="1" i="1" dirty="0" smtClean="0">
                <a:solidFill>
                  <a:srgbClr val="FF0000"/>
                </a:solidFill>
              </a:rPr>
              <a:t>Domains</a:t>
            </a:r>
            <a:endParaRPr lang="en-US" altLang="es-MX" sz="18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8637" y="1657290"/>
            <a:ext cx="182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MX" sz="2000" b="1" i="1" dirty="0">
                <a:solidFill>
                  <a:srgbClr val="FF0000"/>
                </a:solidFill>
                <a:latin typeface="+mn-lt"/>
              </a:rPr>
              <a:t>Phases of </a:t>
            </a:r>
            <a:r>
              <a:rPr lang="en-US" altLang="es-MX" sz="2000" b="1" i="1" dirty="0" err="1" smtClean="0">
                <a:solidFill>
                  <a:srgbClr val="FF0000"/>
                </a:solidFill>
                <a:latin typeface="+mn-lt"/>
              </a:rPr>
              <a:t>Tx</a:t>
            </a:r>
            <a:endParaRPr lang="es-MX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9637" y="19122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MX" sz="1800" b="1" dirty="0">
                <a:latin typeface="Cambria" panose="02040503050406030204" pitchFamily="18" charset="0"/>
              </a:rPr>
              <a:t>engagement</a:t>
            </a:r>
            <a:r>
              <a:rPr lang="en-US" altLang="es-MX" dirty="0">
                <a:latin typeface="Cambria" panose="02040503050406030204" pitchFamily="18" charset="0"/>
              </a:rPr>
              <a:t>     </a:t>
            </a:r>
            <a:r>
              <a:rPr lang="en-US" altLang="es-MX" dirty="0" smtClean="0">
                <a:latin typeface="Cambria" panose="02040503050406030204" pitchFamily="18" charset="0"/>
              </a:rPr>
              <a:t>     </a:t>
            </a:r>
            <a:r>
              <a:rPr lang="en-US" altLang="es-MX" sz="1800" b="1" dirty="0" smtClean="0">
                <a:latin typeface="Cambria" panose="02040503050406030204" pitchFamily="18" charset="0"/>
              </a:rPr>
              <a:t>cognitive            reconstructive           </a:t>
            </a:r>
            <a:r>
              <a:rPr lang="en-US" altLang="es-MX" sz="1800" b="1" dirty="0" err="1" smtClean="0">
                <a:latin typeface="Cambria" panose="02040503050406030204" pitchFamily="18" charset="0"/>
              </a:rPr>
              <a:t>selfwork</a:t>
            </a:r>
            <a:endParaRPr lang="en-US" altLang="es-MX" sz="1800" b="1" dirty="0">
              <a:latin typeface="Cambria" panose="02040503050406030204" pitchFamily="18" charset="0"/>
            </a:endParaRPr>
          </a:p>
          <a:p>
            <a:endParaRPr lang="es-MX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798637" y="24384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98637" y="35306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98637" y="46228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98637" y="5715000"/>
            <a:ext cx="7467600" cy="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662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374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086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79837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22475" y="2057400"/>
            <a:ext cx="0" cy="3657600"/>
          </a:xfrm>
          <a:prstGeom prst="line">
            <a:avLst/>
          </a:prstGeom>
          <a:ln w="50800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36637" y="1447800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The antisocial diagnosis</a:t>
            </a: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     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recognizing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when you see them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being able to differentiate types of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The level of impairment</a:t>
            </a: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      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some folks look sicker than they are,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others look a lot healthier than they really are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The particular issues or domain of life we are addressing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(addiction issues, coping skills, relationships…)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The phase of treatment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The overall context for treatment of antisocial people</a:t>
            </a:r>
          </a:p>
        </p:txBody>
      </p:sp>
    </p:spTree>
    <p:extLst>
      <p:ext uri="{BB962C8B-B14F-4D97-AF65-F5344CB8AC3E}">
        <p14:creationId xmlns:p14="http://schemas.microsoft.com/office/powerpoint/2010/main" val="21347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89037" y="1776948"/>
            <a:ext cx="822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forced contracts      	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– mandated treatment – no choice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conditional contracts 	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– go to jail if you don’t…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low medical contracts	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– conversion experiences</a:t>
            </a: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    				   </a:t>
            </a:r>
            <a:r>
              <a:rPr lang="en-US" altLang="es-MX" sz="2000" b="1" i="1" dirty="0" smtClean="0">
                <a:solidFill>
                  <a:schemeClr val="bg1"/>
                </a:solidFill>
                <a:latin typeface="+mn-lt"/>
              </a:rPr>
              <a:t>(something outside of me has to fix me)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high medical contracts	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– I’ve got to change my life</a:t>
            </a:r>
          </a:p>
          <a:p>
            <a:pPr eaLnBrk="1" hangingPunct="1"/>
            <a:endParaRPr lang="en-US" altLang="es-MX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growth contracts 		</a:t>
            </a:r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– I want to be a better person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Five levels of treatment contracts with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: </a:t>
            </a:r>
            <a:endParaRPr lang="en-US" sz="2600" b="1" i="1" dirty="0" smtClean="0">
              <a:solidFill>
                <a:srgbClr val="76CECC"/>
              </a:solidFill>
              <a:latin typeface="Cambria"/>
              <a:cs typeface="Cambria"/>
            </a:endParaRPr>
          </a:p>
          <a:p>
            <a:pPr lvl="0" algn="ctr" defTabSz="914400" eaLnBrk="1" hangingPunct="1">
              <a:defRPr/>
            </a:pPr>
            <a:r>
              <a:rPr lang="en-US" sz="2600" b="1" i="1" dirty="0" smtClean="0">
                <a:solidFill>
                  <a:srgbClr val="76CECC"/>
                </a:solidFill>
                <a:latin typeface="Cambria"/>
                <a:cs typeface="Cambria"/>
              </a:rPr>
              <a:t>treatment 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6975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29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pic>
        <p:nvPicPr>
          <p:cNvPr id="8" name="Content Placeholder 3" descr="interven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b="14281"/>
          <a:stretch>
            <a:fillRect/>
          </a:stretch>
        </p:blipFill>
        <p:spPr bwMode="auto">
          <a:xfrm>
            <a:off x="690510" y="990600"/>
            <a:ext cx="8312254" cy="5203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676400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Cognitive filters: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mini-scripts, cognitive/perceptual distortions, beliefs/truths, stereotypes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Coping behaviors: 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withdrawal, distraction, boredom, dominating, manipulating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Interpersonal: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using others, withdrawing, controlling others, arguing/polarizing, compliance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76CECC"/>
                </a:solidFill>
                <a:latin typeface="+mn-lt"/>
              </a:rPr>
              <a:t>Psychological: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deflecting,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retroflecting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, projecting,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introjecting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, confluence,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Getting started with treatment:</a:t>
            </a:r>
            <a:b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</a:b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Working with defense and resistance</a:t>
            </a:r>
          </a:p>
        </p:txBody>
      </p:sp>
    </p:spTree>
    <p:extLst>
      <p:ext uri="{BB962C8B-B14F-4D97-AF65-F5344CB8AC3E}">
        <p14:creationId xmlns:p14="http://schemas.microsoft.com/office/powerpoint/2010/main" val="32143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7037" y="19050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Behavior HAS to be confronted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Never confront personhood or shame the person</a:t>
            </a:r>
          </a:p>
          <a:p>
            <a:pPr eaLnBrk="1" hangingPunct="1"/>
            <a:r>
              <a:rPr lang="en-US" altLang="es-MX" b="1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      (you are a jerk!)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a 4 step confrontation process</a:t>
            </a:r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1.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I care about you and your efforts</a:t>
            </a:r>
          </a:p>
          <a:p>
            <a:pPr eaLnBrk="1" hangingPunct="1"/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</a:t>
            </a:r>
            <a:r>
              <a:rPr lang="en-US" alt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2.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Here is what is going on (in behavioral terms)</a:t>
            </a:r>
          </a:p>
          <a:p>
            <a:pPr eaLnBrk="1" hangingPunct="1"/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</a:t>
            </a:r>
            <a:r>
              <a:rPr lang="en-US" alt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3.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Feedback from others (me) (impacts of behavior)</a:t>
            </a:r>
          </a:p>
          <a:p>
            <a:pPr eaLnBrk="1" hangingPunct="1"/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</a:t>
            </a:r>
            <a:r>
              <a:rPr lang="en-US" alt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4. </a:t>
            </a:r>
            <a:r>
              <a:rPr lang="en-US" alt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Here is what I (we) want you to do (corrective action)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 smtClean="0">
                <a:solidFill>
                  <a:srgbClr val="76CECC"/>
                </a:solidFill>
                <a:latin typeface="Cambria"/>
                <a:cs typeface="Cambria"/>
              </a:rPr>
              <a:t>The importance of loving / caring confrontation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23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55637" y="1219200"/>
            <a:ext cx="8706314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7. Poor interpersonal relationships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 smtClean="0">
                <a:solidFill>
                  <a:srgbClr val="76CECC"/>
                </a:solidFill>
                <a:latin typeface="+mj-lt"/>
              </a:rPr>
              <a:t>–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see relationships through mirror of manipulation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   </a:t>
            </a:r>
            <a:r>
              <a:rPr lang="en-US" altLang="es-MX" sz="2300" i="1" dirty="0" smtClean="0">
                <a:solidFill>
                  <a:srgbClr val="76CECC"/>
                </a:solidFill>
                <a:latin typeface="+mj-lt"/>
              </a:rPr>
              <a:t>“Did I ever tell you about this old girl I used to live with”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superficial &amp; glib in relationships with others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particularly difficult relationships with opposite sex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rgbClr val="76CECC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8. Perception of self as victim, disowning responsibility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</a:t>
            </a:r>
            <a:r>
              <a:rPr lang="en-US" altLang="es-MX" sz="2300" dirty="0">
                <a:solidFill>
                  <a:srgbClr val="76CECC"/>
                </a:solidFill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low on guilt, high on remorse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gets anxious if challenged about responsibility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 smtClean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projects victimhood on to others, then denigrates them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minimize violations of social norms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>
                <a:solidFill>
                  <a:srgbClr val="76CECC"/>
                </a:solidFill>
              </a:rPr>
              <a:t>– 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spousal abuse – “difference of opinion”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000" dirty="0" smtClean="0">
                <a:solidFill>
                  <a:srgbClr val="76CECC"/>
                </a:solidFill>
              </a:rPr>
              <a:t>–</a:t>
            </a:r>
            <a:r>
              <a:rPr lang="en-US" altLang="es-MX" sz="2300" dirty="0" smtClean="0">
                <a:solidFill>
                  <a:srgbClr val="76CECC"/>
                </a:solidFill>
                <a:latin typeface="+mj-lt"/>
              </a:rPr>
              <a:t> stealing – “bad judgment”</a:t>
            </a:r>
            <a:endParaRPr lang="en-US" altLang="es-MX" sz="23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457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sz="2000" b="1" i="1" dirty="0">
                <a:solidFill>
                  <a:srgbClr val="76CECC"/>
                </a:solidFill>
                <a:latin typeface="Cambria"/>
                <a:cs typeface="Cambria"/>
              </a:rPr>
              <a:t>Unifying characteristics (</a:t>
            </a:r>
            <a:r>
              <a:rPr lang="en-US" sz="20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000" b="1" i="1" dirty="0" smtClean="0">
                <a:solidFill>
                  <a:srgbClr val="76CECC"/>
                </a:solidFill>
                <a:latin typeface="Cambria"/>
                <a:cs typeface="Cambria"/>
              </a:rPr>
              <a:t>)</a:t>
            </a:r>
            <a:endParaRPr lang="en-US" sz="20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5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31837" y="1219200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Antisocial people with </a:t>
            </a:r>
            <a:r>
              <a:rPr lang="en-US" altLang="es-MX" u="sng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personality pattern disturbances or personality disorders</a:t>
            </a:r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can rarely move into recovery without a confined residential treatment experience.</a:t>
            </a:r>
          </a:p>
          <a:p>
            <a:pPr eaLnBrk="1" hangingPunct="1"/>
            <a:endParaRPr lang="en-US" altLang="es-MX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The residential experience allows behavior, ego defense and core schema to be challenged.</a:t>
            </a:r>
          </a:p>
          <a:p>
            <a:pPr eaLnBrk="1" hangingPunct="1"/>
            <a:endParaRPr lang="en-US" altLang="es-MX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• Builds capacity for bonding &amp; exposure of wounded self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But 30 or 60 days isn’t enough:  The person needs to experience sustained safety, identification, emotional regulation &amp; the beginnings of a new value system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The inpatient / residential experience</a:t>
            </a:r>
          </a:p>
        </p:txBody>
      </p:sp>
    </p:spTree>
    <p:extLst>
      <p:ext uri="{BB962C8B-B14F-4D97-AF65-F5344CB8AC3E}">
        <p14:creationId xmlns:p14="http://schemas.microsoft.com/office/powerpoint/2010/main" val="41104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31837" y="1295400"/>
            <a:ext cx="8229600" cy="49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The meaning of having a safe community to step into: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	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intensive AA/NA/CA based residential TC that    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           transitions to community based 12-Step programs</a:t>
            </a:r>
          </a:p>
          <a:p>
            <a:pPr eaLnBrk="1" hangingPunct="1">
              <a:lnSpc>
                <a:spcPts val="33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	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fundamentalist religions</a:t>
            </a:r>
          </a:p>
          <a:p>
            <a:pPr eaLnBrk="1" hangingPunct="1">
              <a:lnSpc>
                <a:spcPts val="33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	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“exotic” spiritual practices</a:t>
            </a:r>
          </a:p>
          <a:p>
            <a:pPr eaLnBrk="1" hangingPunct="1">
              <a:lnSpc>
                <a:spcPts val="33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	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certain military groups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“Give me some boundaries and a value system until I can develop my own”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As the person moves through recovery they may need to reject some of the dogmatism they have previously incorporated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The meaning of the conversion experience</a:t>
            </a:r>
          </a:p>
        </p:txBody>
      </p:sp>
    </p:spTree>
    <p:extLst>
      <p:ext uri="{BB962C8B-B14F-4D97-AF65-F5344CB8AC3E}">
        <p14:creationId xmlns:p14="http://schemas.microsoft.com/office/powerpoint/2010/main" val="17898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64356" y="1584792"/>
            <a:ext cx="8701881" cy="42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Confronting the antisocial schema </a:t>
            </a: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– watching the antisocial act out their world view in the treatment.</a:t>
            </a:r>
          </a:p>
          <a:p>
            <a:pPr eaLnBrk="1" hangingPunct="1">
              <a:lnSpc>
                <a:spcPts val="2000"/>
              </a:lnSpc>
            </a:pPr>
            <a:endParaRPr lang="en-US" altLang="es-MX" sz="22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Developing self support &amp; managing anxiety</a:t>
            </a:r>
          </a:p>
          <a:p>
            <a:pPr eaLnBrk="1" hangingPunct="1">
              <a:lnSpc>
                <a:spcPts val="2000"/>
              </a:lnSpc>
            </a:pPr>
            <a:endParaRPr lang="en-US" altLang="es-MX" sz="2200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Curative factors in individual and group treatment </a:t>
            </a:r>
            <a:r>
              <a:rPr lang="en-US" altLang="es-MX" sz="2200" dirty="0" smtClean="0">
                <a:solidFill>
                  <a:schemeClr val="bg1"/>
                </a:solidFill>
              </a:rPr>
              <a:t>– </a:t>
            </a: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confrontation, questioning values, attaching and belonging, self-exposure.</a:t>
            </a:r>
          </a:p>
          <a:p>
            <a:pPr eaLnBrk="1" hangingPunct="1">
              <a:lnSpc>
                <a:spcPts val="2000"/>
              </a:lnSpc>
            </a:pPr>
            <a:endParaRPr lang="en-US" altLang="es-MX" sz="22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Making connections between current functioning and history</a:t>
            </a:r>
          </a:p>
          <a:p>
            <a:pPr eaLnBrk="1" hangingPunct="1">
              <a:lnSpc>
                <a:spcPts val="2000"/>
              </a:lnSpc>
            </a:pPr>
            <a:endParaRPr lang="en-US" altLang="es-MX" sz="2200" b="1" dirty="0" smtClean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Managing the wounds as they appear: </a:t>
            </a:r>
            <a:r>
              <a:rPr lang="en-US" altLang="es-MX" sz="2200" dirty="0">
                <a:solidFill>
                  <a:schemeClr val="bg1"/>
                </a:solidFill>
              </a:rPr>
              <a:t>– </a:t>
            </a: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the bully kid, the invisible kid, exposing childhood trauma, not knowing how to handle support, supporting exposure of and managing the “empty depression”</a:t>
            </a:r>
          </a:p>
          <a:p>
            <a:pPr eaLnBrk="1" hangingPunct="1">
              <a:lnSpc>
                <a:spcPts val="2000"/>
              </a:lnSpc>
            </a:pPr>
            <a:endParaRPr lang="en-US" altLang="es-MX" sz="22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200" b="1" dirty="0" smtClean="0">
                <a:solidFill>
                  <a:srgbClr val="76CECC"/>
                </a:solidFill>
                <a:latin typeface="+mn-lt"/>
              </a:rPr>
              <a:t>Managing self dynamics as they appear in treatment: </a:t>
            </a:r>
            <a:r>
              <a:rPr lang="en-US" altLang="es-MX" sz="2200" dirty="0" smtClean="0">
                <a:solidFill>
                  <a:schemeClr val="bg1"/>
                </a:solidFill>
                <a:latin typeface="+mn-lt"/>
              </a:rPr>
              <a:t>shame, loneliness, feeling repression &amp; especially, neediness/deprivation.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Phase two: Cognitive/behavioral based change</a:t>
            </a:r>
          </a:p>
        </p:txBody>
      </p:sp>
    </p:spTree>
    <p:extLst>
      <p:ext uri="{BB962C8B-B14F-4D97-AF65-F5344CB8AC3E}">
        <p14:creationId xmlns:p14="http://schemas.microsoft.com/office/powerpoint/2010/main" val="42111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506900"/>
            <a:ext cx="8229600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chemeClr val="bg1"/>
                </a:solidFill>
                <a:latin typeface="+mn-lt"/>
              </a:rPr>
              <a:t>• People will take advantage of me if given the chance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I need to be in total control of my emotions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If I want something, I can do whatever I need to do to get it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Being controlled or dominated by others is intolerable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I’m better off alone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We live in a jungle and the strong survive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s-MX" sz="2500" dirty="0" smtClean="0">
                <a:solidFill>
                  <a:srgbClr val="F2F2F2"/>
                </a:solidFill>
                <a:latin typeface="+mn-lt"/>
              </a:rPr>
              <a:t>• People are schmucks &amp; deserve what they get (but not me)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Limiting beliefs of antisocial people</a:t>
            </a:r>
          </a:p>
        </p:txBody>
      </p:sp>
    </p:spTree>
    <p:extLst>
      <p:ext uri="{BB962C8B-B14F-4D97-AF65-F5344CB8AC3E}">
        <p14:creationId xmlns:p14="http://schemas.microsoft.com/office/powerpoint/2010/main" val="9265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295400"/>
            <a:ext cx="8229600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MX" sz="2600" b="1" dirty="0" smtClean="0">
                <a:solidFill>
                  <a:srgbClr val="76CECC"/>
                </a:solidFill>
                <a:latin typeface="+mn-lt"/>
              </a:rPr>
              <a:t>DBT (Dialectical Behavior Therapy)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600" i="1" dirty="0" smtClean="0">
                <a:solidFill>
                  <a:schemeClr val="bg1"/>
                </a:solidFill>
                <a:latin typeface="+mn-lt"/>
              </a:rPr>
              <a:t>An integrated conceptual and practice framework for change anchored in: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  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an accepting, well bounded therapeutic alliance   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000" i="1" dirty="0" smtClean="0">
                <a:solidFill>
                  <a:schemeClr val="bg1"/>
                </a:solidFill>
              </a:rPr>
              <a:t>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reality testing &amp; feedback from client, therapist and group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000" i="1" dirty="0" smtClean="0">
                <a:solidFill>
                  <a:schemeClr val="bg1"/>
                </a:solidFill>
              </a:rPr>
              <a:t>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mindfulness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000" i="1" dirty="0" smtClean="0">
                <a:solidFill>
                  <a:schemeClr val="bg1"/>
                </a:solidFill>
              </a:rPr>
              <a:t>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distress tolerance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000" i="1" dirty="0" smtClean="0">
                <a:solidFill>
                  <a:schemeClr val="bg1"/>
                </a:solidFill>
              </a:rPr>
              <a:t>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emotional regulation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sz="2000" i="1" dirty="0" smtClean="0">
                <a:solidFill>
                  <a:schemeClr val="bg1"/>
                </a:solidFill>
              </a:rPr>
              <a:t>—</a:t>
            </a:r>
            <a:r>
              <a:rPr lang="en-US" altLang="es-MX" sz="2200" i="1" dirty="0" smtClean="0">
                <a:solidFill>
                  <a:schemeClr val="bg1"/>
                </a:solidFill>
                <a:latin typeface="+mn-lt"/>
              </a:rPr>
              <a:t>interpersonal effectiveness</a:t>
            </a:r>
          </a:p>
          <a:p>
            <a:pPr eaLnBrk="1" hangingPunct="1"/>
            <a:endParaRPr lang="en-US" altLang="es-MX" sz="900" b="1" i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200" b="1" i="1" dirty="0" smtClean="0">
                <a:solidFill>
                  <a:srgbClr val="76CECC"/>
                </a:solidFill>
                <a:latin typeface="+mn-lt"/>
              </a:rPr>
              <a:t>• DBT was originally developed for people with Borderline Personality Disorder</a:t>
            </a:r>
          </a:p>
          <a:p>
            <a:pPr eaLnBrk="1" hangingPunct="1"/>
            <a:endParaRPr lang="en-US" altLang="es-MX" sz="11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2200" b="1" i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2200" b="1" i="1" u="sng" dirty="0" smtClean="0">
                <a:solidFill>
                  <a:schemeClr val="bg1"/>
                </a:solidFill>
                <a:latin typeface="+mn-lt"/>
              </a:rPr>
              <a:t>ACT</a:t>
            </a:r>
            <a:r>
              <a:rPr lang="en-US" altLang="es-MX" sz="2200" b="1" i="1" dirty="0" smtClean="0">
                <a:solidFill>
                  <a:schemeClr val="bg1"/>
                </a:solidFill>
                <a:latin typeface="+mn-lt"/>
              </a:rPr>
              <a:t> is another useful 3-G cognitive-behavioral therapy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“3rd generation” CBT</a:t>
            </a:r>
          </a:p>
        </p:txBody>
      </p:sp>
    </p:spTree>
    <p:extLst>
      <p:ext uri="{BB962C8B-B14F-4D97-AF65-F5344CB8AC3E}">
        <p14:creationId xmlns:p14="http://schemas.microsoft.com/office/powerpoint/2010/main" val="17940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219200"/>
            <a:ext cx="8229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Take away the shell and there is not much inside to embrace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 – huge emptiness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Meaninglessness – a lifetime of being a “screw-up”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  &amp;/or a “cover-up”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The only way to get through the swamp is to go through it.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Grieving the losses and what could have been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SSRIs aren’t particularly helpful except in serious depression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Never “tear someone down” if you don’t offer options to  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  rebuild their sense of self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Suicide risk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• </a:t>
            </a:r>
            <a:r>
              <a:rPr lang="en-US" altLang="es-MX" sz="2300" dirty="0" err="1" smtClean="0">
                <a:solidFill>
                  <a:srgbClr val="F2F2F2"/>
                </a:solidFill>
                <a:latin typeface="+mn-lt"/>
              </a:rPr>
              <a:t>Countertransferential</a:t>
            </a:r>
            <a:r>
              <a:rPr lang="en-US" altLang="es-MX" sz="2300" dirty="0" smtClean="0">
                <a:solidFill>
                  <a:srgbClr val="F2F2F2"/>
                </a:solidFill>
                <a:latin typeface="+mn-lt"/>
              </a:rPr>
              <a:t> dynamics of the depression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The existential depression</a:t>
            </a:r>
          </a:p>
        </p:txBody>
      </p:sp>
    </p:spTree>
    <p:extLst>
      <p:ext uri="{BB962C8B-B14F-4D97-AF65-F5344CB8AC3E}">
        <p14:creationId xmlns:p14="http://schemas.microsoft.com/office/powerpoint/2010/main" val="22026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219200"/>
            <a:ext cx="8229600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Developing a capacity for conscience: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learning to care about the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  needs of others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Building new core schema, “world views”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Continuing to support progress through the depression: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being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  the nurturing parent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Developing self control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Developing / enhancing interpersonal, social, occupational skills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Evolving self-care: 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self soothing, self support, self assessment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Developing an enlarged positive social, interpersonal, and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   familial support system: </a:t>
            </a: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learning to accept &amp; utilize support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 smtClean="0">
                <a:solidFill>
                  <a:srgbClr val="76CECC"/>
                </a:solidFill>
                <a:latin typeface="+mn-lt"/>
              </a:rPr>
              <a:t>→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Living with (rather than running away from) the history of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b="1" dirty="0" smtClean="0">
                <a:solidFill>
                  <a:schemeClr val="bg1"/>
                </a:solidFill>
                <a:latin typeface="+mn-lt"/>
              </a:rPr>
              <a:t>   “the old way”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Phase 3: Reconstructive work</a:t>
            </a:r>
          </a:p>
        </p:txBody>
      </p:sp>
    </p:spTree>
    <p:extLst>
      <p:ext uri="{BB962C8B-B14F-4D97-AF65-F5344CB8AC3E}">
        <p14:creationId xmlns:p14="http://schemas.microsoft.com/office/powerpoint/2010/main" val="39948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447800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• Antisocial people are not known for being courageous</a:t>
            </a:r>
          </a:p>
          <a:p>
            <a:pPr eaLnBrk="1" hangingPunct="1"/>
            <a:endParaRPr lang="en-US" altLang="es-MX" b="1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• Bullies on the outside, anxious (weak) on the inside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chemeClr val="bg1"/>
                </a:solidFill>
                <a:latin typeface="+mn-lt"/>
              </a:rPr>
              <a:t>• Courage as a psychological attribute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	</a:t>
            </a:r>
            <a:r>
              <a:rPr lang="en-US" altLang="es-MX" dirty="0" smtClean="0">
                <a:solidFill>
                  <a:schemeClr val="bg1"/>
                </a:solidFill>
              </a:rPr>
              <a:t>—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bravery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	</a:t>
            </a:r>
            <a:r>
              <a:rPr lang="en-US" altLang="es-MX" dirty="0" smtClean="0">
                <a:solidFill>
                  <a:schemeClr val="bg1"/>
                </a:solidFill>
              </a:rPr>
              <a:t>—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perseverance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	</a:t>
            </a:r>
            <a:r>
              <a:rPr lang="en-US" altLang="es-MX" dirty="0" smtClean="0">
                <a:solidFill>
                  <a:schemeClr val="bg1"/>
                </a:solidFill>
              </a:rPr>
              <a:t>—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honesty (particularly self-honesty)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	</a:t>
            </a:r>
            <a:r>
              <a:rPr lang="en-US" altLang="es-MX" dirty="0" smtClean="0">
                <a:solidFill>
                  <a:schemeClr val="bg1"/>
                </a:solidFill>
              </a:rPr>
              <a:t>—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zest - vitality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	</a:t>
            </a:r>
            <a:r>
              <a:rPr lang="en-US" altLang="es-MX" dirty="0" smtClean="0">
                <a:solidFill>
                  <a:schemeClr val="bg1"/>
                </a:solidFill>
              </a:rPr>
              <a:t>—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belief in self – “You just don’t know who you are 	      dealing with”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Building courage</a:t>
            </a:r>
          </a:p>
        </p:txBody>
      </p:sp>
    </p:spTree>
    <p:extLst>
      <p:ext uri="{BB962C8B-B14F-4D97-AF65-F5344CB8AC3E}">
        <p14:creationId xmlns:p14="http://schemas.microsoft.com/office/powerpoint/2010/main" val="2518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7562" y="1214021"/>
            <a:ext cx="8229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→Allowing there to be a power greater than self:  Belonging to: </a:t>
            </a: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       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Family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 Community (for instance, AA &amp; NA)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 Ethnic identity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    Spiritual identity</a:t>
            </a:r>
          </a:p>
          <a:p>
            <a:pPr eaLnBrk="1" hangingPunct="1"/>
            <a:endParaRPr lang="en-US" altLang="es-MX" b="1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→Developing commitment –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putting both feet on the rug</a:t>
            </a:r>
          </a:p>
          <a:p>
            <a:pPr eaLnBrk="1" hangingPunct="1"/>
            <a:endParaRPr lang="en-US" altLang="es-MX" b="1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→Moving from being an outcast to being a citizen</a:t>
            </a:r>
          </a:p>
          <a:p>
            <a:pPr eaLnBrk="1" hangingPunct="1"/>
            <a:endParaRPr lang="en-US" altLang="es-MX" b="1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→The spiritual search –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the search for meaning</a:t>
            </a:r>
          </a:p>
          <a:p>
            <a:pPr eaLnBrk="1" hangingPunct="1"/>
            <a:endParaRPr lang="en-US" altLang="es-MX" b="1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→We build </a:t>
            </a:r>
            <a:r>
              <a:rPr lang="en-US" altLang="es-MX" b="1" u="sng" dirty="0" smtClean="0">
                <a:solidFill>
                  <a:srgbClr val="F2F2F2"/>
                </a:solidFill>
                <a:latin typeface="+mn-lt"/>
              </a:rPr>
              <a:t>self in therapy</a:t>
            </a:r>
            <a:r>
              <a:rPr lang="en-US" altLang="es-MX" b="1" dirty="0" smtClean="0">
                <a:solidFill>
                  <a:srgbClr val="F2F2F2"/>
                </a:solidFill>
                <a:latin typeface="+mn-lt"/>
              </a:rPr>
              <a:t>, we build </a:t>
            </a:r>
            <a:r>
              <a:rPr lang="en-US" altLang="es-MX" b="1" u="sng" dirty="0" smtClean="0">
                <a:solidFill>
                  <a:srgbClr val="F2F2F2"/>
                </a:solidFill>
                <a:latin typeface="+mn-lt"/>
              </a:rPr>
              <a:t>soul in belonging</a:t>
            </a:r>
          </a:p>
          <a:p>
            <a:pPr eaLnBrk="1" hangingPunct="1"/>
            <a:endParaRPr lang="en-US" altLang="es-MX" b="1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Phase 4: Developing Soul</a:t>
            </a:r>
          </a:p>
        </p:txBody>
      </p:sp>
    </p:spTree>
    <p:extLst>
      <p:ext uri="{BB962C8B-B14F-4D97-AF65-F5344CB8AC3E}">
        <p14:creationId xmlns:p14="http://schemas.microsoft.com/office/powerpoint/2010/main" val="5351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2002971"/>
            <a:ext cx="822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3600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en-US" altLang="es-MX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3600" dirty="0" err="1" smtClean="0">
                <a:solidFill>
                  <a:schemeClr val="bg1"/>
                </a:solidFill>
                <a:latin typeface="+mn-lt"/>
              </a:rPr>
              <a:t>Amorals</a:t>
            </a:r>
            <a:endParaRPr lang="en-US" altLang="es-MX" sz="3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n-US" altLang="es-MX" sz="36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sz="3600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3600" dirty="0" err="1" smtClean="0">
                <a:solidFill>
                  <a:schemeClr val="bg1"/>
                </a:solidFill>
                <a:latin typeface="+mn-lt"/>
              </a:rPr>
              <a:t>Impulsives</a:t>
            </a:r>
            <a:endParaRPr lang="en-US" altLang="es-MX" sz="3600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endParaRPr lang="en-US" altLang="es-MX" sz="3600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sz="3600" dirty="0" smtClean="0">
                <a:solidFill>
                  <a:schemeClr val="bg1"/>
                </a:solidFill>
                <a:latin typeface="+mn-lt"/>
              </a:rPr>
              <a:t>• Sadists</a:t>
            </a:r>
          </a:p>
          <a:p>
            <a:pPr eaLnBrk="1" hangingPunct="1"/>
            <a:endParaRPr lang="en-US" altLang="es-MX" sz="3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Some specific treatment issues with antisocial subtypes</a:t>
            </a:r>
          </a:p>
        </p:txBody>
      </p:sp>
    </p:spTree>
    <p:extLst>
      <p:ext uri="{BB962C8B-B14F-4D97-AF65-F5344CB8AC3E}">
        <p14:creationId xmlns:p14="http://schemas.microsoft.com/office/powerpoint/2010/main" val="8634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5123" y="1542395"/>
            <a:ext cx="912270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Most antisocial people don’t LOOK antisocial most of the time.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76CECC"/>
                </a:solidFill>
              </a:rPr>
              <a:t>• </a:t>
            </a:r>
            <a:r>
              <a:rPr lang="en-US" altLang="es-MX" sz="2600" dirty="0" smtClean="0">
                <a:solidFill>
                  <a:srgbClr val="76CECC"/>
                </a:solidFill>
                <a:latin typeface="+mj-lt"/>
              </a:rPr>
              <a:t>At a party you probably couldn’t pick the people who are 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76CECC"/>
                </a:solidFill>
                <a:latin typeface="+mj-lt"/>
              </a:rPr>
              <a:t>  the antisocial spectrum.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6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</a:rPr>
              <a:t>•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People on the antisocial spectrum often read others well and can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 be charming and engaging… do “impression management” well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76CECC"/>
                </a:solidFill>
              </a:rPr>
              <a:t>• </a:t>
            </a:r>
            <a:r>
              <a:rPr lang="en-US" altLang="es-MX" sz="2600" dirty="0" smtClean="0">
                <a:solidFill>
                  <a:srgbClr val="76CECC"/>
                </a:solidFill>
                <a:latin typeface="+mj-lt"/>
              </a:rPr>
              <a:t>We ALL exhibit antisocial behavior.  The meaning of antisocial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76CECC"/>
                </a:solidFill>
                <a:latin typeface="+mj-lt"/>
              </a:rPr>
              <a:t>  pathology comes in the PATTERN and the CONTEXT of  the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600" dirty="0">
                <a:solidFill>
                  <a:srgbClr val="76CECC"/>
                </a:solidFill>
                <a:latin typeface="+mj-lt"/>
              </a:rPr>
              <a:t> </a:t>
            </a:r>
            <a:r>
              <a:rPr lang="en-US" altLang="es-MX" sz="2600" dirty="0" smtClean="0">
                <a:solidFill>
                  <a:srgbClr val="76CECC"/>
                </a:solidFill>
                <a:latin typeface="+mj-lt"/>
              </a:rPr>
              <a:t>  behavior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3048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sz="28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 a moment in time ….</a:t>
            </a:r>
            <a:endParaRPr lang="en-US" altLang="es-MX" sz="2800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357729"/>
            <a:ext cx="82296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3200" dirty="0" smtClean="0">
                <a:solidFill>
                  <a:srgbClr val="76CECC"/>
                </a:solidFill>
                <a:latin typeface="+mn-lt"/>
              </a:rPr>
              <a:t>High functioning </a:t>
            </a:r>
            <a:r>
              <a:rPr lang="en-US" altLang="es-MX" sz="3200" u="sng" dirty="0" smtClean="0">
                <a:solidFill>
                  <a:srgbClr val="76CECC"/>
                </a:solidFill>
                <a:latin typeface="+mn-lt"/>
              </a:rPr>
              <a:t>character trait disturbances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Being the incorruptible, well bounded, interested parent.</a:t>
            </a:r>
          </a:p>
          <a:p>
            <a:pPr eaLnBrk="1" hangingPunct="1"/>
            <a:r>
              <a:rPr lang="en-US" altLang="es-MX" i="1" dirty="0" smtClean="0">
                <a:solidFill>
                  <a:schemeClr val="bg1"/>
                </a:solidFill>
                <a:latin typeface="+mn-lt"/>
              </a:rPr>
              <a:t>    The interest is in the person, not the exploits</a:t>
            </a:r>
          </a:p>
          <a:p>
            <a:pPr eaLnBrk="1" hangingPunct="1"/>
            <a:endParaRPr lang="en-US" altLang="es-MX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i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Early in treatment have to respect that the person is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“sicker” than they look.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Narcissistic stance &amp; schizoid withdrawal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Boundaries of therapy are behaviorally based: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altLang="es-MX" i="1" dirty="0" smtClean="0">
                <a:solidFill>
                  <a:schemeClr val="bg1"/>
                </a:solidFill>
                <a:latin typeface="+mn-lt"/>
              </a:rPr>
              <a:t>Clean confrontations of behavior, never shaming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Treating amoral personalities</a:t>
            </a:r>
          </a:p>
        </p:txBody>
      </p:sp>
    </p:spTree>
    <p:extLst>
      <p:ext uri="{BB962C8B-B14F-4D97-AF65-F5344CB8AC3E}">
        <p14:creationId xmlns:p14="http://schemas.microsoft.com/office/powerpoint/2010/main" val="42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143000"/>
            <a:ext cx="8229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Process of therapy is cognitive/behavioral and relational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Working attachment through therapeutic relationship and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AA sponsor or significant others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Co-opting the antisocial traits: charm,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manipulativeness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,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resourcefulness, reading others, survival skills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Conversion (immersion) in AA, spiritual program, treatment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Managing the “zero state”, narcissistic depression that emerges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when defenses are down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Treating amoral personalities (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158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31837" y="1066800"/>
            <a:ext cx="8229600" cy="52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Character pattern disturbance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Clear behavioral contracts – therapy is about achieving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behavioral tasks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Have clear, forced contracts for treatment – can’t quit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Boundaries and process of treatment is behaviorally based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Goal is to keep person in treatment long enough to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“move up” to character trait disturbance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•Therapy has to be a “crucible” to expose and contain the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rage without resorting to violence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i="1" dirty="0" smtClean="0">
                <a:solidFill>
                  <a:srgbClr val="76CECC"/>
                </a:solidFill>
                <a:latin typeface="+mn-lt"/>
              </a:rPr>
              <a:t>Careful about using 12-step programs.  Client will get anxious and manipulate others in AA to “get over” &amp; reduce anxiety.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rgbClr val="76CECC"/>
                </a:solidFill>
                <a:latin typeface="+mn-lt"/>
              </a:rPr>
              <a:t> </a:t>
            </a:r>
          </a:p>
          <a:p>
            <a:pPr eaLnBrk="1" hangingPunct="1">
              <a:lnSpc>
                <a:spcPts val="24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Treating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amorals</a:t>
            </a:r>
            <a:endParaRPr lang="en-US" sz="2600" b="1" i="1" dirty="0">
              <a:solidFill>
                <a:srgbClr val="76CECC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601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463139"/>
            <a:ext cx="8229600" cy="448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Personality disorders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Treatment is a long term therapeutic community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5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Treatment goal is to: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>
                <a:solidFill>
                  <a:schemeClr val="bg1"/>
                </a:solidFill>
              </a:rPr>
              <a:t>—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Internalize behavioral controls and boundaries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>
                <a:solidFill>
                  <a:schemeClr val="bg1"/>
                </a:solidFill>
              </a:rPr>
              <a:t>—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“conversion” experiences for new value / ethical  system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sz="2300" dirty="0">
                <a:solidFill>
                  <a:schemeClr val="bg1"/>
                </a:solidFill>
              </a:rPr>
              <a:t>— </a:t>
            </a: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develop a sense of affiliation and connection with </a:t>
            </a:r>
          </a:p>
          <a:p>
            <a:pPr eaLnBrk="1" hangingPunct="1">
              <a:lnSpc>
                <a:spcPts val="2500"/>
              </a:lnSpc>
            </a:pPr>
            <a:r>
              <a:rPr lang="en-US" altLang="es-MX" sz="2300" i="1" dirty="0" smtClean="0">
                <a:solidFill>
                  <a:schemeClr val="bg1"/>
                </a:solidFill>
                <a:latin typeface="+mn-lt"/>
              </a:rPr>
              <a:t>       organizations and other people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Institutional constraints have to be able to contain the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acting out that is a result of anxiety generated in treatment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b="1" i="1" dirty="0" smtClean="0">
                <a:solidFill>
                  <a:srgbClr val="76CECC"/>
                </a:solidFill>
                <a:latin typeface="+mn-lt"/>
              </a:rPr>
              <a:t>Differentiate consequences from punishment!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Treating </a:t>
            </a:r>
            <a:r>
              <a:rPr lang="en-US" sz="2600" b="1" i="1" dirty="0" err="1" smtClean="0">
                <a:solidFill>
                  <a:srgbClr val="76CECC"/>
                </a:solidFill>
                <a:latin typeface="Cambria"/>
                <a:cs typeface="Cambria"/>
              </a:rPr>
              <a:t>amorals</a:t>
            </a:r>
            <a:r>
              <a:rPr lang="en-US" sz="2600" b="1" i="1" dirty="0" smtClean="0">
                <a:solidFill>
                  <a:srgbClr val="76CECC"/>
                </a:solidFill>
                <a:latin typeface="Cambria"/>
                <a:cs typeface="Cambria"/>
              </a:rPr>
              <a:t> (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55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960437" y="1371600"/>
            <a:ext cx="82296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Character trait disturbances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set strong boundaries: show up and follow the rules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increase capacity to delay gratification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increase sense of control, internalize locus of control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continued focus on assessing consequences of behavior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supporting compliance / conforming behavior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look for co-occurring ADHD – childhood or adult onset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R/O other organic bases of impulse problems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R/O trauma history that promotes impulsivity &amp; outbursts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Treating impulsive character structure</a:t>
            </a:r>
          </a:p>
        </p:txBody>
      </p:sp>
    </p:spTree>
    <p:extLst>
      <p:ext uri="{BB962C8B-B14F-4D97-AF65-F5344CB8AC3E}">
        <p14:creationId xmlns:p14="http://schemas.microsoft.com/office/powerpoint/2010/main" val="33373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36637" y="1889879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Character pattern disturbances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behavioral constraints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clear consequences / penalties for rule violations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emphasis on responsibility for actions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may need SSRI’s to help control anxiety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needs group support to control impulses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Treating impulsive character </a:t>
            </a:r>
            <a:r>
              <a:rPr lang="en-US" sz="2600" b="1" i="1" dirty="0" smtClean="0">
                <a:solidFill>
                  <a:schemeClr val="bg1"/>
                </a:solidFill>
                <a:latin typeface="Cambria"/>
                <a:cs typeface="Cambria"/>
              </a:rPr>
              <a:t>structure (</a:t>
            </a:r>
            <a:r>
              <a:rPr lang="en-US" sz="2600" b="1" i="1" dirty="0" err="1" smtClean="0">
                <a:solidFill>
                  <a:schemeClr val="bg1"/>
                </a:solidFill>
                <a:latin typeface="Cambria"/>
                <a:cs typeface="Cambria"/>
              </a:rPr>
              <a:t>con’t</a:t>
            </a:r>
            <a:r>
              <a:rPr lang="en-US" sz="2600" b="1" i="1" dirty="0" smtClean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endParaRPr lang="en-US" sz="2600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516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143000"/>
            <a:ext cx="8458200" cy="51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Character trait disturbances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Clear behavioral contracts that define conditions of treatment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and proscribed behaviors and people/places/things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Treatment of choice is long term, intensive group that allows: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identification &amp; affiliation, confrontation &amp; a “holding” community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Early in treatment, the “victimization defense” has to be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confronted: responsibility for acts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Treatment has to ultimately address sadists own trauma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Abuse in treatment settings activates the sadist’s trauma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which  activates defense which activates sadistic behavior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Aversive counter-transference with sadists has to be managed.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Clinical supervision is essential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Treating sadists</a:t>
            </a:r>
          </a:p>
        </p:txBody>
      </p:sp>
    </p:spTree>
    <p:extLst>
      <p:ext uri="{BB962C8B-B14F-4D97-AF65-F5344CB8AC3E}">
        <p14:creationId xmlns:p14="http://schemas.microsoft.com/office/powerpoint/2010/main" val="37829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6229629">
            <a:off x="3466775" y="4646355"/>
            <a:ext cx="381000" cy="1537164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693275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Cambria"/>
                <a:cs typeface="Cambria"/>
              </a:rPr>
              <a:t>Cycle of sadism</a:t>
            </a:r>
            <a:endParaRPr lang="en-US" sz="2800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6306" y="101511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trigger experiences</a:t>
            </a:r>
          </a:p>
          <a:p>
            <a:pPr algn="ctr"/>
            <a:r>
              <a:rPr lang="en-US" sz="2000" dirty="0" smtClean="0">
                <a:latin typeface="+mn-lt"/>
              </a:rPr>
              <a:t>   internal (memories) or external (movies)</a:t>
            </a:r>
            <a:endParaRPr lang="en-US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538" y="3020641"/>
            <a:ext cx="344261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Activates trauma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hx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smtClean="0"/>
              <a:t>affects/cognitions</a:t>
            </a: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9" name="Down Arrow 8"/>
          <p:cNvSpPr/>
          <p:nvPr/>
        </p:nvSpPr>
        <p:spPr>
          <a:xfrm rot="19313640">
            <a:off x="7328695" y="1761717"/>
            <a:ext cx="381000" cy="1260891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Down Arrow 14"/>
          <p:cNvSpPr/>
          <p:nvPr/>
        </p:nvSpPr>
        <p:spPr>
          <a:xfrm rot="14756257">
            <a:off x="2617175" y="1144989"/>
            <a:ext cx="381000" cy="1246740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4535479" y="5105400"/>
            <a:ext cx="3742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Activates ego defense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800" dirty="0"/>
              <a:t>affect repression </a:t>
            </a:r>
            <a:r>
              <a:rPr lang="en-US" sz="1800" dirty="0" smtClean="0"/>
              <a:t>/“thinking defense</a:t>
            </a:r>
            <a:endParaRPr lang="en-US" sz="18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1800" dirty="0"/>
              <a:t>      </a:t>
            </a:r>
            <a:r>
              <a:rPr lang="en-US" sz="1800" dirty="0" smtClean="0"/>
              <a:t>fantasy </a:t>
            </a:r>
            <a:r>
              <a:rPr lang="en-US" sz="1800" dirty="0"/>
              <a:t>/ </a:t>
            </a:r>
            <a:r>
              <a:rPr lang="en-US" sz="1800" dirty="0" smtClean="0"/>
              <a:t>withdrawal</a:t>
            </a:r>
          </a:p>
        </p:txBody>
      </p:sp>
      <p:sp>
        <p:nvSpPr>
          <p:cNvPr id="17" name="Down Arrow 16"/>
          <p:cNvSpPr/>
          <p:nvPr/>
        </p:nvSpPr>
        <p:spPr>
          <a:xfrm rot="1822691">
            <a:off x="6977089" y="4018538"/>
            <a:ext cx="381000" cy="1220600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03237" y="4343400"/>
            <a:ext cx="306501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Acts out to 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re-regulate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935" y="2272744"/>
            <a:ext cx="2890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ts val="3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remorse or withdrawal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800" dirty="0"/>
              <a:t>heavy ego defense</a:t>
            </a:r>
            <a:endParaRPr lang="en-US" sz="28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Down Arrow 19"/>
          <p:cNvSpPr/>
          <p:nvPr/>
        </p:nvSpPr>
        <p:spPr>
          <a:xfrm rot="9522799">
            <a:off x="1523080" y="3403918"/>
            <a:ext cx="381000" cy="796948"/>
          </a:xfrm>
          <a:prstGeom prst="downArrow">
            <a:avLst/>
          </a:prstGeom>
          <a:solidFill>
            <a:srgbClr val="76CE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8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143000"/>
            <a:ext cx="8458200" cy="51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Character pattern disturbances</a:t>
            </a:r>
          </a:p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+mn-lt"/>
              </a:rPr>
              <a:t>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Confrontation in a “contained” environment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No victimization, no excuses, no acting out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Identification of sadism as “problem” &amp; recognition of the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need for treatment and recovery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Confrontation of attempts to draw others into victimization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defense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       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Co-managing treatment and punishment for sadistic acts</a:t>
            </a:r>
          </a:p>
          <a:p>
            <a:pPr eaLnBrk="1" hangingPunct="1">
              <a:lnSpc>
                <a:spcPts val="2000"/>
              </a:lnSpc>
            </a:pPr>
            <a:endParaRPr lang="en-US" altLang="es-MX" sz="23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800" u="sng" dirty="0" smtClean="0">
                <a:solidFill>
                  <a:srgbClr val="76CECC"/>
                </a:solidFill>
                <a:latin typeface="+mn-lt"/>
              </a:rPr>
              <a:t>Personality Disorder</a:t>
            </a:r>
          </a:p>
          <a:p>
            <a:pPr eaLnBrk="1" hangingPunct="1">
              <a:lnSpc>
                <a:spcPts val="2000"/>
              </a:lnSpc>
            </a:pPr>
            <a:endParaRPr lang="en-US" altLang="es-MX" sz="2800" u="sng" dirty="0" smtClean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sz="2300" dirty="0" smtClean="0">
                <a:solidFill>
                  <a:schemeClr val="bg1"/>
                </a:solidFill>
                <a:latin typeface="+mn-lt"/>
              </a:rPr>
              <a:t>• institutionalization </a:t>
            </a:r>
            <a:r>
              <a:rPr lang="en-US" altLang="es-MX" sz="2300" dirty="0">
                <a:solidFill>
                  <a:schemeClr val="bg1"/>
                </a:solidFill>
                <a:latin typeface="+mn-lt"/>
              </a:rPr>
              <a:t>&amp; long term intense supervision</a:t>
            </a:r>
          </a:p>
          <a:p>
            <a:pPr eaLnBrk="1" hangingPunct="1">
              <a:lnSpc>
                <a:spcPts val="2000"/>
              </a:lnSpc>
            </a:pPr>
            <a:endParaRPr lang="en-US" altLang="es-MX" sz="2800" u="sng" dirty="0">
              <a:solidFill>
                <a:srgbClr val="76CECC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endParaRPr lang="en-US" altLang="es-MX" sz="23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chemeClr val="bg1"/>
                </a:solidFill>
                <a:latin typeface="Cambria"/>
                <a:cs typeface="Cambria"/>
              </a:rPr>
              <a:t>Treating sadists</a:t>
            </a:r>
          </a:p>
        </p:txBody>
      </p:sp>
    </p:spTree>
    <p:extLst>
      <p:ext uri="{BB962C8B-B14F-4D97-AF65-F5344CB8AC3E}">
        <p14:creationId xmlns:p14="http://schemas.microsoft.com/office/powerpoint/2010/main" val="30191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080031" y="1890706"/>
            <a:ext cx="3229464" cy="2784022"/>
          </a:xfrm>
          <a:prstGeom prst="triangle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081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081" y="0"/>
            <a:ext cx="9693275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07156" y="762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800" b="1" i="1" dirty="0">
                <a:solidFill>
                  <a:schemeClr val="bg1"/>
                </a:solidFill>
                <a:latin typeface="Cambria"/>
                <a:cs typeface="Cambria"/>
              </a:rPr>
              <a:t>The difficult “tri-occurring” disorders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3892" y="114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+mn-lt"/>
              </a:rPr>
              <a:t> Antisocial character structure</a:t>
            </a:r>
            <a:endParaRPr lang="en-US" sz="18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016" y="4800600"/>
            <a:ext cx="3742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+mn-lt"/>
              </a:rPr>
              <a:t>Psychological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+mn-lt"/>
              </a:rPr>
              <a:t>trauma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625" y="5091780"/>
            <a:ext cx="3065012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 Addiction</a:t>
            </a:r>
          </a:p>
        </p:txBody>
      </p:sp>
      <p:sp>
        <p:nvSpPr>
          <p:cNvPr id="3" name="Up-Down Arrow 2"/>
          <p:cNvSpPr/>
          <p:nvPr/>
        </p:nvSpPr>
        <p:spPr>
          <a:xfrm rot="19750122">
            <a:off x="6423764" y="1864952"/>
            <a:ext cx="559231" cy="3111080"/>
          </a:xfrm>
          <a:prstGeom prst="upDownArrow">
            <a:avLst/>
          </a:prstGeom>
          <a:solidFill>
            <a:srgbClr val="FF0000">
              <a:alpha val="8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Up-Down Arrow 20"/>
          <p:cNvSpPr/>
          <p:nvPr/>
        </p:nvSpPr>
        <p:spPr>
          <a:xfrm rot="16200000">
            <a:off x="4433358" y="3721576"/>
            <a:ext cx="559231" cy="3072447"/>
          </a:xfrm>
          <a:prstGeom prst="upDownArrow">
            <a:avLst/>
          </a:prstGeom>
          <a:solidFill>
            <a:srgbClr val="FF0000">
              <a:alpha val="8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Up-Down Arrow 21"/>
          <p:cNvSpPr/>
          <p:nvPr/>
        </p:nvSpPr>
        <p:spPr>
          <a:xfrm rot="1843986">
            <a:off x="2431527" y="1806997"/>
            <a:ext cx="559231" cy="3226991"/>
          </a:xfrm>
          <a:prstGeom prst="upDownArrow">
            <a:avLst/>
          </a:prstGeom>
          <a:solidFill>
            <a:srgbClr val="FF0000">
              <a:alpha val="8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3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5123" y="2209800"/>
            <a:ext cx="91227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• Everybody, and especially addicted people, have sometimes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s-MX" sz="2800" dirty="0" smtClean="0">
                <a:solidFill>
                  <a:schemeClr val="bg1"/>
                </a:solidFill>
                <a:latin typeface="+mj-lt"/>
              </a:rPr>
              <a:t>  behaved in an antisocial manner.</a:t>
            </a:r>
          </a:p>
          <a:p>
            <a:pPr eaLnBrk="1" hangingPunct="1">
              <a:buFont typeface="Arial" pitchFamily="34" charset="0"/>
              <a:buNone/>
            </a:pPr>
            <a:endParaRPr lang="en-US" altLang="es-MX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 smtClean="0">
                <a:solidFill>
                  <a:srgbClr val="EAEAEA"/>
                </a:solidFill>
                <a:latin typeface="+mj-lt"/>
              </a:rPr>
              <a:t>• Antisocial character structure is an </a:t>
            </a:r>
            <a:r>
              <a:rPr lang="en-US" altLang="es-MX" sz="2800" u="sng" dirty="0" smtClean="0">
                <a:solidFill>
                  <a:srgbClr val="EAEAEA"/>
                </a:solidFill>
                <a:latin typeface="+mj-lt"/>
              </a:rPr>
              <a:t>engrained pattern </a:t>
            </a:r>
            <a:r>
              <a:rPr lang="en-US" altLang="es-MX" sz="2800" dirty="0" smtClean="0">
                <a:solidFill>
                  <a:srgbClr val="EAEAEA"/>
                </a:solidFill>
                <a:latin typeface="+mj-lt"/>
              </a:rPr>
              <a:t>of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>
                <a:solidFill>
                  <a:srgbClr val="EAEAEA"/>
                </a:solidFill>
                <a:latin typeface="+mj-lt"/>
              </a:rPr>
              <a:t> </a:t>
            </a:r>
            <a:r>
              <a:rPr lang="en-US" altLang="es-MX" sz="2800" dirty="0" smtClean="0">
                <a:solidFill>
                  <a:srgbClr val="EAEAEA"/>
                </a:solidFill>
                <a:latin typeface="+mj-lt"/>
              </a:rPr>
              <a:t>  behavior, thinking, feeling and relating that consistently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s-MX" sz="2800" dirty="0">
                <a:solidFill>
                  <a:srgbClr val="EAEAEA"/>
                </a:solidFill>
                <a:latin typeface="+mj-lt"/>
              </a:rPr>
              <a:t> </a:t>
            </a:r>
            <a:r>
              <a:rPr lang="en-US" altLang="es-MX" sz="2800" dirty="0" smtClean="0">
                <a:solidFill>
                  <a:srgbClr val="EAEAEA"/>
                </a:solidFill>
                <a:latin typeface="+mj-lt"/>
              </a:rPr>
              <a:t>  impacts how a person engages their world.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1524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MX" sz="26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Differentiating antisocial behaviors and </a:t>
            </a:r>
            <a:br>
              <a:rPr lang="en-US" altLang="es-MX" sz="26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</a:br>
            <a:r>
              <a:rPr lang="en-US" altLang="es-MX" sz="26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antisocial character structure</a:t>
            </a:r>
          </a:p>
        </p:txBody>
      </p:sp>
    </p:spTree>
    <p:extLst>
      <p:ext uri="{BB962C8B-B14F-4D97-AF65-F5344CB8AC3E}">
        <p14:creationId xmlns:p14="http://schemas.microsoft.com/office/powerpoint/2010/main" val="18425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699260"/>
            <a:ext cx="84582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Chronic psychological / emotional withdrawnness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Hyper-reactivity to stimuli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Underlying depression w/ surface anxiety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(the “anxious depression”)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Huge fears of “insides coming out”, exploding,/being found out 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(exposed) – highly defensive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Feeling repression, low introspection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Low trust (of insides and environment)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•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High need for control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The symptoms of all three disorders overlap</a:t>
            </a:r>
          </a:p>
        </p:txBody>
      </p:sp>
    </p:spTree>
    <p:extLst>
      <p:ext uri="{BB962C8B-B14F-4D97-AF65-F5344CB8AC3E}">
        <p14:creationId xmlns:p14="http://schemas.microsoft.com/office/powerpoint/2010/main" val="36812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08037" y="1724099"/>
            <a:ext cx="84582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• Treatment requires a remarkable degree of safety,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boundedness &amp; consistency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• Safety occurs over time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• All 3 disorders have to be acknowledged, (</a:t>
            </a:r>
            <a:r>
              <a:rPr lang="en-US" altLang="es-MX" dirty="0" err="1" smtClean="0">
                <a:solidFill>
                  <a:srgbClr val="F2F2F2"/>
                </a:solidFill>
                <a:latin typeface="+mn-lt"/>
              </a:rPr>
              <a:t>tho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any one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may be the primary focus of treatment at a given time)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• Integrated treatment is mandatory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</a:t>
            </a:r>
            <a:r>
              <a:rPr lang="en-US" altLang="es-MX" i="1" dirty="0" smtClean="0">
                <a:solidFill>
                  <a:srgbClr val="F2F2F2"/>
                </a:solidFill>
                <a:latin typeface="+mn-lt"/>
              </a:rPr>
              <a:t>sequential &amp; parallel treatments don’t work</a:t>
            </a:r>
          </a:p>
          <a:p>
            <a:pPr eaLnBrk="1" hangingPunct="1">
              <a:lnSpc>
                <a:spcPts val="2000"/>
              </a:lnSpc>
            </a:pPr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• Relapse in one activates the others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• Growth and recovery from one facilitates recovery </a:t>
            </a:r>
          </a:p>
          <a:p>
            <a:pPr eaLnBrk="1" hangingPunct="1">
              <a:lnSpc>
                <a:spcPts val="2000"/>
              </a:lnSpc>
            </a:pPr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from the others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Treating “tri-occurring” disorders</a:t>
            </a:r>
          </a:p>
        </p:txBody>
      </p:sp>
    </p:spTree>
    <p:extLst>
      <p:ext uri="{BB962C8B-B14F-4D97-AF65-F5344CB8AC3E}">
        <p14:creationId xmlns:p14="http://schemas.microsoft.com/office/powerpoint/2010/main" val="1350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93708" y="1371600"/>
            <a:ext cx="84582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1. Change for antisocial people has to address a whole way of life.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social system, family, occupation, sense of self, interpersonal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relations, trauma recovery…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     </a:t>
            </a:r>
            <a:r>
              <a:rPr lang="en-US" altLang="es-MX" sz="2200" dirty="0" err="1" smtClean="0">
                <a:solidFill>
                  <a:srgbClr val="76CECC"/>
                </a:solidFill>
                <a:latin typeface="+mn-lt"/>
              </a:rPr>
              <a:t>Antisocials</a:t>
            </a:r>
            <a:r>
              <a:rPr lang="en-US" altLang="es-MX" sz="2200" dirty="0" smtClean="0">
                <a:solidFill>
                  <a:srgbClr val="76CECC"/>
                </a:solidFill>
                <a:latin typeface="+mn-lt"/>
              </a:rPr>
              <a:t> love to marry histrionics, borderlines and other     </a:t>
            </a:r>
          </a:p>
          <a:p>
            <a:pPr eaLnBrk="1" hangingPunct="1"/>
            <a:r>
              <a:rPr lang="en-US" altLang="es-MX" sz="2200" dirty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sz="2200" dirty="0" smtClean="0">
                <a:solidFill>
                  <a:srgbClr val="76CECC"/>
                </a:solidFill>
                <a:latin typeface="+mn-lt"/>
              </a:rPr>
              <a:t>         </a:t>
            </a:r>
            <a:r>
              <a:rPr lang="en-US" altLang="es-MX" sz="2200" dirty="0" err="1" smtClean="0">
                <a:solidFill>
                  <a:srgbClr val="76CECC"/>
                </a:solidFill>
                <a:latin typeface="+mn-lt"/>
              </a:rPr>
              <a:t>antisocials</a:t>
            </a:r>
            <a:r>
              <a:rPr lang="en-US" altLang="es-MX" sz="2200" dirty="0" smtClean="0">
                <a:solidFill>
                  <a:srgbClr val="76CECC"/>
                </a:solidFill>
                <a:latin typeface="+mn-lt"/>
              </a:rPr>
              <a:t> &amp; then they are married to them – and stuck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2. Confronting problems in the </a:t>
            </a:r>
            <a:r>
              <a:rPr lang="en-US" altLang="es-MX" dirty="0" err="1" smtClean="0">
                <a:solidFill>
                  <a:srgbClr val="F2F2F2"/>
                </a:solidFill>
                <a:latin typeface="+mn-lt"/>
              </a:rPr>
              <a:t>antisocial’s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life changes the  </a:t>
            </a:r>
          </a:p>
          <a:p>
            <a:pPr eaLnBrk="1" hangingPunct="1"/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problem but not the person.</a:t>
            </a:r>
          </a:p>
          <a:p>
            <a:pPr eaLnBrk="1" hangingPunct="1"/>
            <a:endParaRPr lang="en-US" altLang="es-MX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s-MX" dirty="0" err="1" smtClean="0">
                <a:solidFill>
                  <a:schemeClr val="bg1"/>
                </a:solidFill>
                <a:latin typeface="+mn-lt"/>
              </a:rPr>
              <a:t>Antisocials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don’t respond positively to traditional mental</a:t>
            </a: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 health / addictions treatment … makes them nervous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How can antisocial people change ?</a:t>
            </a:r>
          </a:p>
        </p:txBody>
      </p:sp>
    </p:spTree>
    <p:extLst>
      <p:ext uri="{BB962C8B-B14F-4D97-AF65-F5344CB8AC3E}">
        <p14:creationId xmlns:p14="http://schemas.microsoft.com/office/powerpoint/2010/main" val="1866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93708" y="1590794"/>
            <a:ext cx="84582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4. change doesn’t come in once a week, individual therapy.  Need more intensity &amp; control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</a:t>
            </a:r>
            <a:r>
              <a:rPr lang="en-US" altLang="es-MX" sz="2200" dirty="0" smtClean="0">
                <a:solidFill>
                  <a:srgbClr val="F2F2F2"/>
                </a:solidFill>
                <a:latin typeface="+mn-lt"/>
              </a:rPr>
              <a:t>higher functioning </a:t>
            </a:r>
            <a:r>
              <a:rPr lang="en-US" altLang="es-MX" sz="2200" dirty="0" err="1" smtClean="0">
                <a:solidFill>
                  <a:srgbClr val="F2F2F2"/>
                </a:solidFill>
                <a:latin typeface="+mn-lt"/>
              </a:rPr>
              <a:t>antisocials</a:t>
            </a:r>
            <a:r>
              <a:rPr lang="en-US" altLang="es-MX" sz="2200" dirty="0" smtClean="0">
                <a:solidFill>
                  <a:srgbClr val="F2F2F2"/>
                </a:solidFill>
                <a:latin typeface="+mn-lt"/>
              </a:rPr>
              <a:t> can benefit from outpatient therapy,  </a:t>
            </a:r>
          </a:p>
          <a:p>
            <a:pPr eaLnBrk="1" hangingPunct="1"/>
            <a:r>
              <a:rPr lang="en-US" altLang="es-MX" sz="2200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sz="2200" dirty="0" smtClean="0">
                <a:solidFill>
                  <a:srgbClr val="F2F2F2"/>
                </a:solidFill>
                <a:latin typeface="+mn-lt"/>
              </a:rPr>
              <a:t>    lower functioning people need more intensive treatment &amp; support</a:t>
            </a:r>
          </a:p>
          <a:p>
            <a:pPr eaLnBrk="1" hangingPunct="1"/>
            <a:endParaRPr lang="en-US" altLang="es-MX" dirty="0" smtClean="0">
              <a:solidFill>
                <a:srgbClr val="F2F2F2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5. change agent system has to be consistent, firm, committed to  </a:t>
            </a:r>
          </a:p>
          <a:p>
            <a:pPr eaLnBrk="1" hangingPunct="1"/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long term change and must involve a change in core values and  </a:t>
            </a:r>
          </a:p>
          <a:p>
            <a:pPr eaLnBrk="1" hangingPunct="1"/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beliefs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</a:t>
            </a:r>
          </a:p>
          <a:p>
            <a:pPr eaLnBrk="1" hangingPunct="1"/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6. religious conversion may be a primary change agent  (see # 5,  </a:t>
            </a:r>
          </a:p>
          <a:p>
            <a:pPr eaLnBrk="1" hangingPunct="1"/>
            <a:r>
              <a:rPr lang="en-US" altLang="es-MX" dirty="0">
                <a:solidFill>
                  <a:srgbClr val="F2F2F2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F2F2F2"/>
                </a:solidFill>
                <a:latin typeface="+mn-lt"/>
              </a:rPr>
              <a:t>    above)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Change process for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 (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91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93708" y="1981200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7. you can’t punish an antisocial into good citizenship and                </a:t>
            </a:r>
          </a:p>
          <a:p>
            <a:pPr eaLnBrk="1" hangingPunct="1"/>
            <a:r>
              <a:rPr lang="en-US" altLang="es-MX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   behavior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8. at some time in treatment the core emptiness and fragility will </a:t>
            </a:r>
          </a:p>
          <a:p>
            <a:pPr eaLnBrk="1" hangingPunct="1"/>
            <a:r>
              <a:rPr lang="en-US" altLang="es-MX" dirty="0">
                <a:solidFill>
                  <a:srgbClr val="76CECC"/>
                </a:solidFill>
                <a:latin typeface="+mn-lt"/>
              </a:rPr>
              <a:t> </a:t>
            </a:r>
            <a:r>
              <a:rPr lang="en-US" altLang="es-MX" dirty="0" smtClean="0">
                <a:solidFill>
                  <a:srgbClr val="76CECC"/>
                </a:solidFill>
                <a:latin typeface="+mn-lt"/>
              </a:rPr>
              <a:t>   emerge as a major depression</a:t>
            </a:r>
          </a:p>
          <a:p>
            <a:pPr eaLnBrk="1" hangingPunct="1"/>
            <a:endParaRPr lang="en-US" altLang="es-MX" dirty="0" smtClean="0">
              <a:solidFill>
                <a:srgbClr val="76CECC"/>
              </a:solidFill>
              <a:latin typeface="+mn-lt"/>
            </a:endParaRPr>
          </a:p>
          <a:p>
            <a:pPr eaLnBrk="1" hangingPunct="1"/>
            <a:r>
              <a:rPr lang="en-US" altLang="es-MX" dirty="0" smtClean="0">
                <a:solidFill>
                  <a:schemeClr val="bg1"/>
                </a:solidFill>
                <a:latin typeface="+mn-lt"/>
              </a:rPr>
              <a:t>9. from this emptiness, a new sense of self can grow and flourish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122237" y="228600"/>
            <a:ext cx="944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defTabSz="914400" eaLnBrk="1" hangingPunct="1">
              <a:defRPr/>
            </a:pP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Change process for 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antisocials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 (</a:t>
            </a:r>
            <a:r>
              <a:rPr lang="en-US" sz="2600" b="1" i="1" dirty="0" err="1">
                <a:solidFill>
                  <a:srgbClr val="76CECC"/>
                </a:solidFill>
                <a:latin typeface="Cambria"/>
                <a:cs typeface="Cambria"/>
              </a:rPr>
              <a:t>con’t</a:t>
            </a:r>
            <a:r>
              <a:rPr lang="en-US" sz="2600" b="1" i="1" dirty="0">
                <a:solidFill>
                  <a:srgbClr val="76CECC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9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027237" y="2076033"/>
            <a:ext cx="5638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MX" sz="88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Why</a:t>
            </a:r>
          </a:p>
          <a:p>
            <a:pPr algn="ctr" eaLnBrk="1" hangingPunct="1"/>
            <a:r>
              <a:rPr lang="en-US" altLang="es-MX" sz="88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Bother ???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27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027237" y="1143000"/>
            <a:ext cx="5638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MX" sz="40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For more information</a:t>
            </a:r>
          </a:p>
          <a:p>
            <a:pPr algn="ctr" eaLnBrk="1" hangingPunct="1"/>
            <a:r>
              <a:rPr lang="en-US" altLang="es-MX" sz="40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Overheads are on website:</a:t>
            </a:r>
          </a:p>
          <a:p>
            <a:pPr algn="ctr" eaLnBrk="1" hangingPunct="1"/>
            <a:r>
              <a:rPr lang="en-US" altLang="es-MX" sz="40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         </a:t>
            </a:r>
            <a:r>
              <a:rPr lang="en-US" altLang="es-MX" sz="4000" b="1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www.brucecarruth.com</a:t>
            </a:r>
          </a:p>
          <a:p>
            <a:pPr algn="ctr" eaLnBrk="1" hangingPunct="1"/>
            <a:endParaRPr lang="en-US" altLang="es-MX" sz="4000" b="1" i="1" dirty="0" smtClean="0">
              <a:solidFill>
                <a:srgbClr val="76CECC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s-MX" sz="3600" b="1" i="1" dirty="0" smtClean="0">
                <a:solidFill>
                  <a:srgbClr val="76CECC"/>
                </a:solidFill>
                <a:latin typeface="Cambria" panose="02040503050406030204" pitchFamily="18" charset="0"/>
              </a:rPr>
              <a:t>Email me @: brucecarruth@gmail.com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88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03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11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00800"/>
            <a:ext cx="9693275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b="1" i="1" dirty="0">
                <a:solidFill>
                  <a:srgbClr val="76CECC"/>
                </a:solidFill>
                <a:latin typeface="Cambria"/>
                <a:ea typeface="+mn-ea"/>
                <a:cs typeface="Cambria"/>
              </a:rPr>
              <a:t>Bruce Carruth, Ph.D.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163" y="0"/>
            <a:ext cx="9723438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endParaRPr lang="en-US" sz="1400" b="1" i="1" dirty="0">
              <a:solidFill>
                <a:srgbClr val="76CECC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9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8648</TotalTime>
  <Words>6420</Words>
  <Application>Microsoft Macintosh PowerPoint</Application>
  <PresentationFormat>Custom</PresentationFormat>
  <Paragraphs>1121</Paragraphs>
  <Slides>102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Antisocial Personality: Approaches to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antisocial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Antisocial People As Human Services Recipients</dc:title>
  <dc:creator>Bruce</dc:creator>
  <cp:lastModifiedBy>Bruce Carruth User</cp:lastModifiedBy>
  <cp:revision>234</cp:revision>
  <cp:lastPrinted>2015-04-25T20:31:22Z</cp:lastPrinted>
  <dcterms:created xsi:type="dcterms:W3CDTF">2004-10-09T15:39:07Z</dcterms:created>
  <dcterms:modified xsi:type="dcterms:W3CDTF">2015-07-07T15:51:17Z</dcterms:modified>
</cp:coreProperties>
</file>